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86" r:id="rId4"/>
    <p:sldId id="287" r:id="rId5"/>
    <p:sldId id="288" r:id="rId6"/>
    <p:sldId id="276" r:id="rId7"/>
    <p:sldId id="277" r:id="rId8"/>
    <p:sldId id="278" r:id="rId9"/>
    <p:sldId id="274" r:id="rId10"/>
    <p:sldId id="279" r:id="rId11"/>
    <p:sldId id="280" r:id="rId12"/>
    <p:sldId id="281" r:id="rId13"/>
    <p:sldId id="282" r:id="rId14"/>
    <p:sldId id="284" r:id="rId15"/>
    <p:sldId id="285" r:id="rId16"/>
    <p:sldId id="283" r:id="rId17"/>
    <p:sldId id="292" r:id="rId18"/>
    <p:sldId id="298" r:id="rId19"/>
    <p:sldId id="299" r:id="rId20"/>
    <p:sldId id="293" r:id="rId21"/>
    <p:sldId id="275" r:id="rId22"/>
    <p:sldId id="290" r:id="rId23"/>
    <p:sldId id="297" r:id="rId24"/>
    <p:sldId id="296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87544" autoAdjust="0"/>
  </p:normalViewPr>
  <p:slideViewPr>
    <p:cSldViewPr>
      <p:cViewPr>
        <p:scale>
          <a:sx n="50" d="100"/>
          <a:sy n="50" d="100"/>
        </p:scale>
        <p:origin x="-111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045D-8D19-424C-8763-163558D8BC68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BFFD1-00D7-47D8-96A3-A21A8E2CC9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F1DC3-929E-4BE4-8BAF-019D27E5409D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990D-E635-46D8-BD9E-2A0B7ED03B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http://www.dpi.wi.gov/rll/wiscat_ill_patron_initiated.html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Patron Groups lets you create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or more groups to which users may be assigned for accessing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resources. Access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resources can be limited to only those users associated with a given group.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Linking Resources to Patron Groups is accomplished through the PAC Administration module.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Patron Categories is an </a:t>
            </a:r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optional feature used with ILL request Limits. Using Patron Categories, you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create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or more categories to which patrons may be assigned. Each category is designated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“ILL Request Limit” (the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number of active ILL Requests allowed for a patron assigned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category) through the ILL Administration module. Library patrons are assigned to Patron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Categories through the User Administration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990D-E635-46D8-BD9E-2A0B7ED03B1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EBA4-0DB6-41A2-BA1A-0811C88E211F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FEA2-85F2-41E6-9BE9-594E2776DA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EBA4-0DB6-41A2-BA1A-0811C88E211F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FEA2-85F2-41E6-9BE9-594E2776DA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EBA4-0DB6-41A2-BA1A-0811C88E211F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FEA2-85F2-41E6-9BE9-594E2776DA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EBA4-0DB6-41A2-BA1A-0811C88E211F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FEA2-85F2-41E6-9BE9-594E2776DA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EBA4-0DB6-41A2-BA1A-0811C88E211F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FEA2-85F2-41E6-9BE9-594E2776DA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2EBA4-0DB6-41A2-BA1A-0811C88E211F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5FEA2-85F2-41E6-9BE9-594E2776DA1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002EBA4-0DB6-41A2-BA1A-0811C88E211F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0C35FEA2-85F2-41E6-9BE9-594E2776DA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DPIlogo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1600" y="6161238"/>
            <a:ext cx="1287780" cy="61903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Gadget"/>
          <a:ea typeface="+mj-ea"/>
          <a:cs typeface="Gadge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05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latin typeface="Bookman Old Style" pitchFamily="18" charset="0"/>
              </a:rPr>
              <a:t>WISCAT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724400"/>
            <a:ext cx="4876800" cy="228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Bookman Old Style" pitchFamily="18" charset="0"/>
              </a:rPr>
              <a:t>Manitowoc Calumet Library System</a:t>
            </a:r>
          </a:p>
          <a:p>
            <a:r>
              <a:rPr lang="en-US" sz="2000" dirty="0" smtClean="0">
                <a:latin typeface="Bookman Old Style" pitchFamily="18" charset="0"/>
              </a:rPr>
              <a:t>17 November 2011</a:t>
            </a:r>
            <a:endParaRPr lang="en-US" sz="2000" dirty="0">
              <a:latin typeface="Bookman Old Style" pitchFamily="18" charset="0"/>
            </a:endParaRPr>
          </a:p>
        </p:txBody>
      </p:sp>
      <p:pic>
        <p:nvPicPr>
          <p:cNvPr id="4" name="Picture 4" descr="rl-n-ll-logo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121602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7400" y="1295400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Vickie Long, WISCAT </a:t>
            </a:r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Outreach </a:t>
            </a:r>
            <a:r>
              <a:rPr lang="en-US" dirty="0">
                <a:solidFill>
                  <a:schemeClr val="bg1"/>
                </a:solidFill>
                <a:latin typeface="Bookman Old Style" pitchFamily="18" charset="0"/>
              </a:rPr>
              <a:t>&amp; Technical Support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Individual Patron Account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0962" name="Picture 2" descr="C:\DOCUME~1\longvb\LOCALS~1\Temp\SNAGHTML1b3e2c1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25" y="2133602"/>
            <a:ext cx="9301525" cy="36346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Edit User Accounts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8916" name="Picture 4" descr="C:\DOCUME~1\longvb\LOCALS~1\Temp\SNAGHTML1b417e8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26409"/>
            <a:ext cx="9337334" cy="3536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Find New </a:t>
            </a:r>
            <a:r>
              <a:rPr lang="en-US" dirty="0" smtClean="0">
                <a:solidFill>
                  <a:srgbClr val="000090"/>
                </a:solidFill>
              </a:rPr>
              <a:t>User Account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3010" name="Picture 2" descr="C:\DOCUME~1\longvb\LOCALS~1\Temp\SNAGHTML1b44df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3"/>
            <a:ext cx="9301525" cy="37689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Assign Patron </a:t>
            </a:r>
            <a:r>
              <a:rPr lang="en-US" dirty="0" smtClean="0">
                <a:solidFill>
                  <a:srgbClr val="000090"/>
                </a:solidFill>
              </a:rPr>
              <a:t>ILL Permissions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7108" name="Picture 4" descr="C:\DOCUME~1\longvb\LOCALS~1\Temp\SNAGHTML1b4da17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5934075" cy="5010150"/>
          </a:xfrm>
          <a:prstGeom prst="rect">
            <a:avLst/>
          </a:prstGeom>
          <a:noFill/>
        </p:spPr>
      </p:pic>
      <p:pic>
        <p:nvPicPr>
          <p:cNvPr id="47110" name="Picture 6" descr="C:\DOCUME~1\longvb\LOCALS~1\Temp\SNAGHTML1b4f241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975" y="2886074"/>
            <a:ext cx="5915025" cy="32861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May Set ILL </a:t>
            </a:r>
            <a:r>
              <a:rPr lang="en-US" dirty="0" smtClean="0">
                <a:solidFill>
                  <a:srgbClr val="000090"/>
                </a:solidFill>
              </a:rPr>
              <a:t>Request </a:t>
            </a:r>
            <a:r>
              <a:rPr lang="en-US" dirty="0" smtClean="0">
                <a:solidFill>
                  <a:srgbClr val="000090"/>
                </a:solidFill>
              </a:rPr>
              <a:t>Limits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9154" name="Picture 2" descr="C:\DOCUME~1\longvb\LOCALS~1\Temp\SNAGHTML1b5829f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9666"/>
            <a:ext cx="9301525" cy="38853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ILL Request Limits -- Options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2056" name="Picture 8" descr="C:\DOCUME~1\longvb\LOCALS~1\Temp\SNAGHTML1dc941a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28353"/>
            <a:ext cx="9301525" cy="39390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Set ILL Request Limits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5058" name="Picture 2" descr="C:\DOCUME~1\longvb\LOCALS~1\Temp\SNAGHTML1b54be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981200"/>
            <a:ext cx="9301525" cy="3858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Patron Login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28676" name="Picture 4" descr="C:\DOCUME~1\longvb\LOCALS~1\Temp\SNAGHTML1fba49c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47850"/>
            <a:ext cx="7800975" cy="3790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ILL Request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5300" name="Picture 4" descr="C:\DOCUME~1\longvb\LOCALS~1\Temp\SNAGHTML1fe5758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9250"/>
            <a:ext cx="9248775" cy="523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Your Library Owns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6322" name="Picture 2" descr="C:\DOCUME~1\longvb\LOCALS~1\Temp\SNAGHTML1ff0624c.PNG"/>
          <p:cNvPicPr>
            <a:picLocks noChangeAspect="1" noChangeArrowheads="1"/>
          </p:cNvPicPr>
          <p:nvPr/>
        </p:nvPicPr>
        <p:blipFill>
          <a:blip r:embed="rId3"/>
          <a:srcRect t="9700"/>
          <a:stretch>
            <a:fillRect/>
          </a:stretch>
        </p:blipFill>
        <p:spPr bwMode="auto">
          <a:xfrm>
            <a:off x="533395" y="1600200"/>
            <a:ext cx="8469334" cy="5461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0"/>
                </a:solidFill>
                <a:latin typeface="Bookman Old Style" pitchFamily="18" charset="0"/>
              </a:rPr>
              <a:t>Patron-Initiated Requesting</a:t>
            </a:r>
            <a:endParaRPr lang="en-US" sz="3600" dirty="0">
              <a:solidFill>
                <a:srgbClr val="00009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943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</a:rPr>
              <a:t>Considerations</a:t>
            </a:r>
          </a:p>
          <a:p>
            <a:pPr lvl="1"/>
            <a:r>
              <a:rPr lang="en-US" sz="2400" dirty="0" smtClean="0">
                <a:latin typeface="Gadget"/>
              </a:rPr>
              <a:t>Make available to some or all patrons?</a:t>
            </a:r>
          </a:p>
          <a:p>
            <a:pPr lvl="1"/>
            <a:r>
              <a:rPr lang="en-US" sz="2400" dirty="0" smtClean="0">
                <a:latin typeface="Gadget"/>
              </a:rPr>
              <a:t>Individual user accounts or generic (guest)?</a:t>
            </a:r>
          </a:p>
          <a:p>
            <a:pPr lvl="1"/>
            <a:r>
              <a:rPr lang="en-US" sz="2400" dirty="0" smtClean="0">
                <a:latin typeface="Gadget"/>
              </a:rPr>
              <a:t>Mediated or unmediated requesting?</a:t>
            </a:r>
          </a:p>
          <a:p>
            <a:pPr lvl="1">
              <a:buNone/>
            </a:pPr>
            <a:endParaRPr lang="en-US" sz="900" dirty="0" smtClean="0">
              <a:latin typeface="Gadge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</a:rPr>
              <a:t>Functionality </a:t>
            </a:r>
          </a:p>
          <a:p>
            <a:pPr lvl="1"/>
            <a:r>
              <a:rPr lang="en-US" sz="2400" dirty="0" smtClean="0">
                <a:latin typeface="Gadget"/>
              </a:rPr>
              <a:t>ILL request tracking</a:t>
            </a:r>
          </a:p>
          <a:p>
            <a:pPr lvl="1"/>
            <a:r>
              <a:rPr lang="en-US" sz="2400" dirty="0" smtClean="0">
                <a:latin typeface="Gadget"/>
              </a:rPr>
              <a:t>Patron Email notification</a:t>
            </a:r>
          </a:p>
          <a:p>
            <a:pPr lvl="1"/>
            <a:r>
              <a:rPr lang="en-US" sz="2400" dirty="0" smtClean="0">
                <a:latin typeface="Gadget"/>
              </a:rPr>
              <a:t>Option to make Library Card required in ILL request</a:t>
            </a:r>
          </a:p>
          <a:p>
            <a:pPr lvl="1">
              <a:buNone/>
            </a:pPr>
            <a:endParaRPr lang="en-US" sz="900" dirty="0" smtClean="0">
              <a:latin typeface="Gadget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</a:rPr>
              <a:t>Instruction</a:t>
            </a:r>
          </a:p>
          <a:p>
            <a:pPr lvl="1"/>
            <a:r>
              <a:rPr lang="en-US" sz="2400" dirty="0" smtClean="0">
                <a:latin typeface="Gadget"/>
              </a:rPr>
              <a:t>Staff training</a:t>
            </a:r>
          </a:p>
          <a:p>
            <a:pPr lvl="1"/>
            <a:r>
              <a:rPr lang="en-US" sz="2400" dirty="0" smtClean="0">
                <a:latin typeface="Gadget"/>
              </a:rPr>
              <a:t>Guides to customize for patron use</a:t>
            </a:r>
          </a:p>
          <a:p>
            <a:pPr lvl="1"/>
            <a:endParaRPr lang="en-US" i="1" dirty="0" smtClean="0"/>
          </a:p>
          <a:p>
            <a:pPr lvl="1"/>
            <a:endParaRPr lang="en-US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User Menu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7106" name="Picture 2" descr="C:\DOCUME~1\longvb\LOCALS~1\Temp\SNAGHTML1fd8bd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" y="1600200"/>
            <a:ext cx="9149334" cy="41807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ILL Request Limits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24578" name="Picture 2" descr="C:\DOCUME~1\longvb\LOCALS~1\Temp\SNAGHTML1fcc70f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828801"/>
            <a:ext cx="9265715" cy="34824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ILL Request Tracking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53250" name="Picture 2" descr="C:\DOCUME~1\longvb\LOCALS~1\Temp\SNAGHTML1fdd3df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9301525" cy="33123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ILL Request Tracking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026" name="Picture 2" descr="C:\DOCUME~1\longvb\LOCALS~1\Temp\SNAGHTML28ff575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67409"/>
            <a:ext cx="9301525" cy="44761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Patron Requests -- Mediated 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patron requests await approval</a:t>
            </a:r>
            <a:endParaRPr lang="en-US" dirty="0"/>
          </a:p>
        </p:txBody>
      </p:sp>
      <p:pic>
        <p:nvPicPr>
          <p:cNvPr id="2050" name="Picture 2" descr="C:\DOCUME~1\longvb\LOCALS~1\Temp\SNAGHTML29043af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0"/>
            <a:ext cx="9149334" cy="663371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2590800"/>
            <a:ext cx="15240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90"/>
                </a:solidFill>
              </a:rPr>
              <a:t>Contact Info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600" dirty="0" smtClean="0">
                <a:latin typeface="Gadget"/>
              </a:rPr>
              <a:t>Vickie Long, WISCAT Outreach &amp; Technical Support</a:t>
            </a:r>
            <a:br>
              <a:rPr lang="en-US" sz="2600" dirty="0" smtClean="0">
                <a:latin typeface="Gadget"/>
              </a:rPr>
            </a:br>
            <a:r>
              <a:rPr lang="en-US" sz="2600" dirty="0" smtClean="0">
                <a:latin typeface="Gadget"/>
              </a:rPr>
              <a:t>Resources for Libraries &amp; Lifelong Learning (RL&amp;LL)</a:t>
            </a:r>
            <a:br>
              <a:rPr lang="en-US" sz="2600" dirty="0" smtClean="0">
                <a:latin typeface="Gadget"/>
              </a:rPr>
            </a:br>
            <a:r>
              <a:rPr lang="en-US" sz="2600" dirty="0" smtClean="0">
                <a:latin typeface="Gadget"/>
              </a:rPr>
              <a:t>Wisconsin Department of Public Instruction</a:t>
            </a:r>
          </a:p>
          <a:p>
            <a:pPr>
              <a:buNone/>
            </a:pPr>
            <a:r>
              <a:rPr lang="en-US" sz="2600" dirty="0" smtClean="0">
                <a:latin typeface="Gadget"/>
              </a:rPr>
              <a:t/>
            </a:r>
            <a:br>
              <a:rPr lang="en-US" sz="2600" dirty="0" smtClean="0">
                <a:latin typeface="Gadget"/>
              </a:rPr>
            </a:br>
            <a:r>
              <a:rPr lang="en-US" sz="2600" dirty="0" smtClean="0">
                <a:latin typeface="Gadget"/>
              </a:rPr>
              <a:t>(608) 224-5394 (voice)</a:t>
            </a:r>
            <a:br>
              <a:rPr lang="en-US" sz="2600" dirty="0" smtClean="0">
                <a:latin typeface="Gadget"/>
              </a:rPr>
            </a:br>
            <a:r>
              <a:rPr lang="en-US" sz="2600" dirty="0" smtClean="0">
                <a:latin typeface="Gadget"/>
              </a:rPr>
              <a:t>(888) 542-5543 ext 1 (toll free in WI</a:t>
            </a:r>
            <a:r>
              <a:rPr lang="en-US" sz="2600" dirty="0" smtClean="0">
                <a:latin typeface="Gadget"/>
              </a:rPr>
              <a:t>)</a:t>
            </a:r>
            <a:r>
              <a:rPr lang="en-US" sz="2600" dirty="0" smtClean="0">
                <a:latin typeface="Gadget"/>
              </a:rPr>
              <a:t/>
            </a:r>
            <a:br>
              <a:rPr lang="en-US" sz="2600" dirty="0" smtClean="0">
                <a:latin typeface="Gadget"/>
              </a:rPr>
            </a:br>
            <a:r>
              <a:rPr lang="en-US" sz="2600" u="sng" dirty="0" smtClean="0">
                <a:solidFill>
                  <a:srgbClr val="000090"/>
                </a:solidFill>
                <a:latin typeface="Gadget"/>
              </a:rPr>
              <a:t>vickie.long@dpi.wi.gov</a:t>
            </a:r>
            <a:endParaRPr lang="en-US" sz="2600" dirty="0" smtClean="0">
              <a:solidFill>
                <a:srgbClr val="000090"/>
              </a:solidFill>
              <a:latin typeface="Gadget"/>
            </a:endParaRPr>
          </a:p>
          <a:p>
            <a:pPr>
              <a:buNone/>
            </a:pPr>
            <a:endParaRPr lang="en-US" sz="2400" dirty="0" smtClean="0">
              <a:latin typeface="Gadget"/>
            </a:endParaRPr>
          </a:p>
          <a:p>
            <a:pPr>
              <a:buNone/>
            </a:pPr>
            <a:r>
              <a:rPr lang="en-US" sz="2400" dirty="0" smtClean="0">
                <a:latin typeface="Gadget"/>
              </a:rPr>
              <a:t>info about Patron Initiated Requesting on RL&amp;LL website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0090"/>
                </a:solidFill>
                <a:latin typeface="Gadget"/>
              </a:rPr>
              <a:t>http</a:t>
            </a:r>
            <a:r>
              <a:rPr lang="en-US" sz="2400" b="1" dirty="0" smtClean="0">
                <a:solidFill>
                  <a:srgbClr val="000090"/>
                </a:solidFill>
                <a:latin typeface="Gadget"/>
              </a:rPr>
              <a:t>://www.dpi.wi.gov/rll/wiscat_ill_patron_initiated.html</a:t>
            </a:r>
            <a:endParaRPr lang="en-US" sz="2400" b="1" dirty="0">
              <a:solidFill>
                <a:srgbClr val="000090"/>
              </a:solidFill>
              <a:latin typeface="Gadge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Open Requesting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3010" name="Picture 2" descr="C:\DOCUME~1\longvb\LOCALS~1\Temp\SNAGHTML1dd7ba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677150" cy="4133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60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OPTION 1: 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Allow Request Submission 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0962" name="Picture 2" descr="C:\DOCUME~1\longvb\LOCALS~1\Temp\SNAGHTML1de00947.PNG"/>
          <p:cNvPicPr>
            <a:picLocks noChangeAspect="1" noChangeArrowheads="1"/>
          </p:cNvPicPr>
          <p:nvPr/>
        </p:nvPicPr>
        <p:blipFill>
          <a:blip r:embed="rId3"/>
          <a:srcRect l="2310" r="5294"/>
          <a:stretch>
            <a:fillRect/>
          </a:stretch>
        </p:blipFill>
        <p:spPr bwMode="auto">
          <a:xfrm>
            <a:off x="0" y="1619250"/>
            <a:ext cx="9144000" cy="523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Login Requesting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OPTION 2: </a:t>
            </a:r>
            <a:endParaRPr lang="en-US" b="1" dirty="0">
              <a:solidFill>
                <a:srgbClr val="000090"/>
              </a:solidFill>
            </a:endParaRPr>
          </a:p>
        </p:txBody>
      </p:sp>
      <p:pic>
        <p:nvPicPr>
          <p:cNvPr id="28676" name="Picture 4" descr="C:\DOCUME~1\longvb\LOCALS~1\Temp\SNAGHTML1fba49c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847850"/>
            <a:ext cx="7800975" cy="3790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Staff </a:t>
            </a:r>
            <a:r>
              <a:rPr lang="en-US" dirty="0" smtClean="0">
                <a:solidFill>
                  <a:srgbClr val="000090"/>
                </a:solidFill>
              </a:rPr>
              <a:t>creates</a:t>
            </a:r>
            <a:r>
              <a:rPr lang="en-US" dirty="0" smtClean="0">
                <a:solidFill>
                  <a:srgbClr val="000090"/>
                </a:solidFill>
              </a:rPr>
              <a:t/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Individual Patron Accounts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2770" name="Picture 2" descr="C:\DOCUME~1\longvb\LOCALS~1\Temp\SNAGHTML1b2bc72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277495"/>
            <a:ext cx="9301525" cy="35899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Individual Patron Account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6866" name="Picture 2" descr="C:\DOCUME~1\longvb\LOCALS~1\Temp\SNAGHTML1b35d2f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198"/>
            <a:ext cx="9627429" cy="4501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Individual Patron Account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4820" name="Picture 4" descr="C:\DOCUME~1\longvb\LOCALS~1\Temp\SNAGHTML1b3aae4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288057"/>
            <a:ext cx="9549429" cy="2741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Patron Categories - optional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1026" name="Picture 2" descr="C:\DOCUME~1\longvb\LOCALS~1\Temp\SNAGHTML1b11c52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0287" y="1665895"/>
            <a:ext cx="9364287" cy="35919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2245">
  <a:themeElements>
    <a:clrScheme name="Custom 3">
      <a:dk1>
        <a:srgbClr val="0F1540"/>
      </a:dk1>
      <a:lt1>
        <a:srgbClr val="FFFFFF"/>
      </a:lt1>
      <a:dk2>
        <a:srgbClr val="59564B"/>
      </a:dk2>
      <a:lt2>
        <a:srgbClr val="DFDAC7"/>
      </a:lt2>
      <a:accent1>
        <a:srgbClr val="0C631B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Garamond Futura">
      <a:majorFont>
        <a:latin typeface="Garamond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presentation_template2</Template>
  <TotalTime>1275</TotalTime>
  <Words>306</Words>
  <Application>Microsoft Office PowerPoint</Application>
  <PresentationFormat>On-screen Show (4:3)</PresentationFormat>
  <Paragraphs>81</Paragraphs>
  <Slides>25</Slides>
  <Notes>22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TS030002245</vt:lpstr>
      <vt:lpstr>WISCAT  </vt:lpstr>
      <vt:lpstr>Patron-Initiated Requesting</vt:lpstr>
      <vt:lpstr>Open Requesting</vt:lpstr>
      <vt:lpstr>Allow Request Submission </vt:lpstr>
      <vt:lpstr>Login Requesting</vt:lpstr>
      <vt:lpstr>Staff creates Individual Patron Accounts</vt:lpstr>
      <vt:lpstr>Individual Patron Account</vt:lpstr>
      <vt:lpstr>Individual Patron Account</vt:lpstr>
      <vt:lpstr>Patron Categories - optional</vt:lpstr>
      <vt:lpstr>Individual Patron Account</vt:lpstr>
      <vt:lpstr>Edit User Accounts</vt:lpstr>
      <vt:lpstr>Find New User Account</vt:lpstr>
      <vt:lpstr>Assign Patron ILL Permissions</vt:lpstr>
      <vt:lpstr>May Set ILL Request Limits</vt:lpstr>
      <vt:lpstr>ILL Request Limits -- Options</vt:lpstr>
      <vt:lpstr>Set ILL Request Limits</vt:lpstr>
      <vt:lpstr>Patron Login</vt:lpstr>
      <vt:lpstr>ILL Request</vt:lpstr>
      <vt:lpstr>Your Library Owns</vt:lpstr>
      <vt:lpstr>User Menu</vt:lpstr>
      <vt:lpstr>ILL Request Limits</vt:lpstr>
      <vt:lpstr>ILL Request Tracking</vt:lpstr>
      <vt:lpstr>ILL Request Tracking</vt:lpstr>
      <vt:lpstr>Patron Requests -- Mediated  </vt:lpstr>
      <vt:lpstr>Contact Info</vt:lpstr>
    </vt:vector>
  </TitlesOfParts>
  <Company>State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WISCAT  Patron Initiated Requesting</dc:title>
  <dc:creator>longvb</dc:creator>
  <cp:lastModifiedBy>longvb</cp:lastModifiedBy>
  <cp:revision>88</cp:revision>
  <dcterms:created xsi:type="dcterms:W3CDTF">2011-09-22T21:46:38Z</dcterms:created>
  <dcterms:modified xsi:type="dcterms:W3CDTF">2011-11-16T21:22:05Z</dcterms:modified>
</cp:coreProperties>
</file>