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76" r:id="rId10"/>
    <p:sldId id="296" r:id="rId11"/>
    <p:sldId id="277" r:id="rId12"/>
    <p:sldId id="297" r:id="rId13"/>
    <p:sldId id="264" r:id="rId14"/>
    <p:sldId id="263" r:id="rId15"/>
    <p:sldId id="278" r:id="rId16"/>
    <p:sldId id="275" r:id="rId17"/>
    <p:sldId id="279" r:id="rId18"/>
    <p:sldId id="286" r:id="rId19"/>
    <p:sldId id="265" r:id="rId20"/>
    <p:sldId id="281" r:id="rId21"/>
    <p:sldId id="282" r:id="rId22"/>
    <p:sldId id="283" r:id="rId23"/>
    <p:sldId id="280" r:id="rId24"/>
    <p:sldId id="288" r:id="rId25"/>
    <p:sldId id="266" r:id="rId26"/>
    <p:sldId id="267" r:id="rId27"/>
    <p:sldId id="268" r:id="rId28"/>
    <p:sldId id="269" r:id="rId29"/>
    <p:sldId id="293" r:id="rId30"/>
    <p:sldId id="294" r:id="rId31"/>
    <p:sldId id="270" r:id="rId32"/>
    <p:sldId id="284" r:id="rId33"/>
    <p:sldId id="295" r:id="rId34"/>
    <p:sldId id="289" r:id="rId35"/>
    <p:sldId id="285" r:id="rId36"/>
    <p:sldId id="273" r:id="rId37"/>
    <p:sldId id="274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AD3CB-A61B-4D23-BC11-63EE3313781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C4D683-A349-4EA5-8F57-02A679661180}">
      <dgm:prSet phldrT="[Text]"/>
      <dgm:spPr/>
      <dgm:t>
        <a:bodyPr/>
        <a:lstStyle/>
        <a:p>
          <a:r>
            <a:rPr lang="en-US" dirty="0" smtClean="0"/>
            <a:t>Library Board</a:t>
          </a:r>
          <a:endParaRPr lang="en-US" dirty="0"/>
        </a:p>
      </dgm:t>
    </dgm:pt>
    <dgm:pt modelId="{F7BC38F0-3820-45FE-8453-20BE7527D0CC}" type="parTrans" cxnId="{F8732610-CF66-4DAD-B357-1964709DB7E6}">
      <dgm:prSet/>
      <dgm:spPr/>
      <dgm:t>
        <a:bodyPr/>
        <a:lstStyle/>
        <a:p>
          <a:endParaRPr lang="en-US"/>
        </a:p>
      </dgm:t>
    </dgm:pt>
    <dgm:pt modelId="{A3806698-CFD4-4736-911C-260307288F39}" type="sibTrans" cxnId="{F8732610-CF66-4DAD-B357-1964709DB7E6}">
      <dgm:prSet/>
      <dgm:spPr/>
      <dgm:t>
        <a:bodyPr/>
        <a:lstStyle/>
        <a:p>
          <a:endParaRPr lang="en-US"/>
        </a:p>
      </dgm:t>
    </dgm:pt>
    <dgm:pt modelId="{D52E4CD6-6500-4F01-9817-07DD3557408A}">
      <dgm:prSet phldrT="[Text]"/>
      <dgm:spPr/>
      <dgm:t>
        <a:bodyPr/>
        <a:lstStyle/>
        <a:p>
          <a:r>
            <a:rPr lang="en-US" dirty="0" smtClean="0"/>
            <a:t>Library Director</a:t>
          </a:r>
        </a:p>
      </dgm:t>
    </dgm:pt>
    <dgm:pt modelId="{E47D04A5-4100-4533-AC21-99D922B75414}" type="parTrans" cxnId="{08BCE742-6B74-4605-8CB0-7A222EF6CD36}">
      <dgm:prSet/>
      <dgm:spPr/>
      <dgm:t>
        <a:bodyPr/>
        <a:lstStyle/>
        <a:p>
          <a:endParaRPr lang="en-US"/>
        </a:p>
      </dgm:t>
    </dgm:pt>
    <dgm:pt modelId="{09DB8C9F-1F0F-4001-8F32-3801B624FE3C}" type="sibTrans" cxnId="{08BCE742-6B74-4605-8CB0-7A222EF6CD36}">
      <dgm:prSet/>
      <dgm:spPr/>
      <dgm:t>
        <a:bodyPr/>
        <a:lstStyle/>
        <a:p>
          <a:endParaRPr lang="en-US"/>
        </a:p>
      </dgm:t>
    </dgm:pt>
    <dgm:pt modelId="{132B27CB-E2CC-47C4-A431-C56285E5684B}">
      <dgm:prSet/>
      <dgm:spPr/>
      <dgm:t>
        <a:bodyPr/>
        <a:lstStyle/>
        <a:p>
          <a:r>
            <a:rPr lang="en-US" dirty="0" smtClean="0"/>
            <a:t>Library Staff</a:t>
          </a:r>
          <a:endParaRPr lang="en-US" dirty="0"/>
        </a:p>
      </dgm:t>
    </dgm:pt>
    <dgm:pt modelId="{D10E2714-F144-4F03-A37D-246CFE64FCAD}" type="parTrans" cxnId="{5639BB88-0112-4746-9957-B1400C704D58}">
      <dgm:prSet/>
      <dgm:spPr/>
      <dgm:t>
        <a:bodyPr/>
        <a:lstStyle/>
        <a:p>
          <a:endParaRPr lang="en-US"/>
        </a:p>
      </dgm:t>
    </dgm:pt>
    <dgm:pt modelId="{DE93CA77-34DD-4238-8316-496F294E2E5F}" type="sibTrans" cxnId="{5639BB88-0112-4746-9957-B1400C704D58}">
      <dgm:prSet/>
      <dgm:spPr/>
      <dgm:t>
        <a:bodyPr/>
        <a:lstStyle/>
        <a:p>
          <a:endParaRPr lang="en-US"/>
        </a:p>
      </dgm:t>
    </dgm:pt>
    <dgm:pt modelId="{402FE4CB-AC6F-4BAB-B7F6-AD2378B0ED87}" type="pres">
      <dgm:prSet presAssocID="{4D9AD3CB-A61B-4D23-BC11-63EE331378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8CAB45-D8B9-4BC4-9099-5DBDAA15D6AE}" type="pres">
      <dgm:prSet presAssocID="{CDC4D683-A349-4EA5-8F57-02A679661180}" presName="hierRoot1" presStyleCnt="0"/>
      <dgm:spPr/>
    </dgm:pt>
    <dgm:pt modelId="{58C527E2-75CD-4F22-9DF6-4F0BDA9C87A8}" type="pres">
      <dgm:prSet presAssocID="{CDC4D683-A349-4EA5-8F57-02A679661180}" presName="composite" presStyleCnt="0"/>
      <dgm:spPr/>
    </dgm:pt>
    <dgm:pt modelId="{417897ED-0210-456C-8070-F34F51E23F76}" type="pres">
      <dgm:prSet presAssocID="{CDC4D683-A349-4EA5-8F57-02A679661180}" presName="background" presStyleLbl="node0" presStyleIdx="0" presStyleCnt="1"/>
      <dgm:spPr/>
    </dgm:pt>
    <dgm:pt modelId="{5860583B-06B8-43DE-AE06-4B9D1468ED8C}" type="pres">
      <dgm:prSet presAssocID="{CDC4D683-A349-4EA5-8F57-02A679661180}" presName="text" presStyleLbl="fgAcc0" presStyleIdx="0" presStyleCnt="1" custLinFactX="-8565" custLinFactNeighborX="-100000" custLinFactNeighborY="5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B580E-A764-4316-90C2-EA06D5467DE3}" type="pres">
      <dgm:prSet presAssocID="{CDC4D683-A349-4EA5-8F57-02A679661180}" presName="hierChild2" presStyleCnt="0"/>
      <dgm:spPr/>
    </dgm:pt>
    <dgm:pt modelId="{A940B01D-DA04-4412-866D-4FC2A5B597EC}" type="pres">
      <dgm:prSet presAssocID="{E47D04A5-4100-4533-AC21-99D922B7541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A0B57EEA-44D3-484C-AB6C-CE9508D612DA}" type="pres">
      <dgm:prSet presAssocID="{D52E4CD6-6500-4F01-9817-07DD3557408A}" presName="hierRoot2" presStyleCnt="0"/>
      <dgm:spPr/>
    </dgm:pt>
    <dgm:pt modelId="{45A59E28-E070-4A5E-A042-BE4B15526010}" type="pres">
      <dgm:prSet presAssocID="{D52E4CD6-6500-4F01-9817-07DD3557408A}" presName="composite2" presStyleCnt="0"/>
      <dgm:spPr/>
    </dgm:pt>
    <dgm:pt modelId="{F2873413-E09D-4A0A-B916-A38D0253A629}" type="pres">
      <dgm:prSet presAssocID="{D52E4CD6-6500-4F01-9817-07DD3557408A}" presName="background2" presStyleLbl="node2" presStyleIdx="0" presStyleCnt="1"/>
      <dgm:spPr/>
    </dgm:pt>
    <dgm:pt modelId="{5861396D-3D24-4F4A-A696-0BBF46E0BED0}" type="pres">
      <dgm:prSet presAssocID="{D52E4CD6-6500-4F01-9817-07DD3557408A}" presName="text2" presStyleLbl="fgAcc2" presStyleIdx="0" presStyleCnt="1" custLinFactX="-4562" custLinFactNeighborX="-100000" custLinFactNeighborY="-1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24EE9-7E2B-4877-955C-1E647E4B8AAE}" type="pres">
      <dgm:prSet presAssocID="{D52E4CD6-6500-4F01-9817-07DD3557408A}" presName="hierChild3" presStyleCnt="0"/>
      <dgm:spPr/>
    </dgm:pt>
    <dgm:pt modelId="{918AEF3E-0C54-43C1-B7F4-747DF7839951}" type="pres">
      <dgm:prSet presAssocID="{D10E2714-F144-4F03-A37D-246CFE64FCAD}" presName="Name17" presStyleLbl="parChTrans1D3" presStyleIdx="0" presStyleCnt="1"/>
      <dgm:spPr/>
      <dgm:t>
        <a:bodyPr/>
        <a:lstStyle/>
        <a:p>
          <a:endParaRPr lang="en-US"/>
        </a:p>
      </dgm:t>
    </dgm:pt>
    <dgm:pt modelId="{B71EC5E6-8C4A-4621-BF82-141F03BBFA6C}" type="pres">
      <dgm:prSet presAssocID="{132B27CB-E2CC-47C4-A431-C56285E5684B}" presName="hierRoot3" presStyleCnt="0"/>
      <dgm:spPr/>
    </dgm:pt>
    <dgm:pt modelId="{DA3E0E39-157B-437F-A0E9-6663C364869A}" type="pres">
      <dgm:prSet presAssocID="{132B27CB-E2CC-47C4-A431-C56285E5684B}" presName="composite3" presStyleCnt="0"/>
      <dgm:spPr/>
    </dgm:pt>
    <dgm:pt modelId="{5345A222-773A-48B2-8561-0A55A97C7F1C}" type="pres">
      <dgm:prSet presAssocID="{132B27CB-E2CC-47C4-A431-C56285E5684B}" presName="background3" presStyleLbl="node3" presStyleIdx="0" presStyleCnt="1"/>
      <dgm:spPr/>
    </dgm:pt>
    <dgm:pt modelId="{DC89D684-6C18-413F-AD9F-31CB2FCF1D34}" type="pres">
      <dgm:prSet presAssocID="{132B27CB-E2CC-47C4-A431-C56285E5684B}" presName="text3" presStyleLbl="fgAcc3" presStyleIdx="0" presStyleCnt="1" custLinFactX="-4562" custLinFactNeighborX="-100000" custLinFactNeighborY="-8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354B7-2392-4153-A321-F008625EE1EE}" type="pres">
      <dgm:prSet presAssocID="{132B27CB-E2CC-47C4-A431-C56285E5684B}" presName="hierChild4" presStyleCnt="0"/>
      <dgm:spPr/>
    </dgm:pt>
  </dgm:ptLst>
  <dgm:cxnLst>
    <dgm:cxn modelId="{0397840F-BCDA-4681-B9BF-3C3B1A67736A}" type="presOf" srcId="{132B27CB-E2CC-47C4-A431-C56285E5684B}" destId="{DC89D684-6C18-413F-AD9F-31CB2FCF1D34}" srcOrd="0" destOrd="0" presId="urn:microsoft.com/office/officeart/2005/8/layout/hierarchy1"/>
    <dgm:cxn modelId="{B8D7A450-C4C8-48A8-9B4E-423B07E5D67C}" type="presOf" srcId="{4D9AD3CB-A61B-4D23-BC11-63EE3313781E}" destId="{402FE4CB-AC6F-4BAB-B7F6-AD2378B0ED87}" srcOrd="0" destOrd="0" presId="urn:microsoft.com/office/officeart/2005/8/layout/hierarchy1"/>
    <dgm:cxn modelId="{E395C202-494C-4181-B935-0B1FF7F6AD14}" type="presOf" srcId="{D52E4CD6-6500-4F01-9817-07DD3557408A}" destId="{5861396D-3D24-4F4A-A696-0BBF46E0BED0}" srcOrd="0" destOrd="0" presId="urn:microsoft.com/office/officeart/2005/8/layout/hierarchy1"/>
    <dgm:cxn modelId="{687584B1-ED86-4020-B45E-602F476DDBA5}" type="presOf" srcId="{CDC4D683-A349-4EA5-8F57-02A679661180}" destId="{5860583B-06B8-43DE-AE06-4B9D1468ED8C}" srcOrd="0" destOrd="0" presId="urn:microsoft.com/office/officeart/2005/8/layout/hierarchy1"/>
    <dgm:cxn modelId="{5639BB88-0112-4746-9957-B1400C704D58}" srcId="{D52E4CD6-6500-4F01-9817-07DD3557408A}" destId="{132B27CB-E2CC-47C4-A431-C56285E5684B}" srcOrd="0" destOrd="0" parTransId="{D10E2714-F144-4F03-A37D-246CFE64FCAD}" sibTransId="{DE93CA77-34DD-4238-8316-496F294E2E5F}"/>
    <dgm:cxn modelId="{6582C7E3-B05B-40F5-B01A-6BD4C286EFC0}" type="presOf" srcId="{D10E2714-F144-4F03-A37D-246CFE64FCAD}" destId="{918AEF3E-0C54-43C1-B7F4-747DF7839951}" srcOrd="0" destOrd="0" presId="urn:microsoft.com/office/officeart/2005/8/layout/hierarchy1"/>
    <dgm:cxn modelId="{08BCE742-6B74-4605-8CB0-7A222EF6CD36}" srcId="{CDC4D683-A349-4EA5-8F57-02A679661180}" destId="{D52E4CD6-6500-4F01-9817-07DD3557408A}" srcOrd="0" destOrd="0" parTransId="{E47D04A5-4100-4533-AC21-99D922B75414}" sibTransId="{09DB8C9F-1F0F-4001-8F32-3801B624FE3C}"/>
    <dgm:cxn modelId="{7B83CEC8-A5BB-4D13-BC9E-C5A28FAA21C3}" type="presOf" srcId="{E47D04A5-4100-4533-AC21-99D922B75414}" destId="{A940B01D-DA04-4412-866D-4FC2A5B597EC}" srcOrd="0" destOrd="0" presId="urn:microsoft.com/office/officeart/2005/8/layout/hierarchy1"/>
    <dgm:cxn modelId="{F8732610-CF66-4DAD-B357-1964709DB7E6}" srcId="{4D9AD3CB-A61B-4D23-BC11-63EE3313781E}" destId="{CDC4D683-A349-4EA5-8F57-02A679661180}" srcOrd="0" destOrd="0" parTransId="{F7BC38F0-3820-45FE-8453-20BE7527D0CC}" sibTransId="{A3806698-CFD4-4736-911C-260307288F39}"/>
    <dgm:cxn modelId="{E4179831-E599-492C-A2E1-56A2443C30BD}" type="presParOf" srcId="{402FE4CB-AC6F-4BAB-B7F6-AD2378B0ED87}" destId="{318CAB45-D8B9-4BC4-9099-5DBDAA15D6AE}" srcOrd="0" destOrd="0" presId="urn:microsoft.com/office/officeart/2005/8/layout/hierarchy1"/>
    <dgm:cxn modelId="{EA41F406-CDCF-4F9A-99DE-AF8A368F27A8}" type="presParOf" srcId="{318CAB45-D8B9-4BC4-9099-5DBDAA15D6AE}" destId="{58C527E2-75CD-4F22-9DF6-4F0BDA9C87A8}" srcOrd="0" destOrd="0" presId="urn:microsoft.com/office/officeart/2005/8/layout/hierarchy1"/>
    <dgm:cxn modelId="{2022B3BE-259C-4F43-80B6-4EC6D67CE520}" type="presParOf" srcId="{58C527E2-75CD-4F22-9DF6-4F0BDA9C87A8}" destId="{417897ED-0210-456C-8070-F34F51E23F76}" srcOrd="0" destOrd="0" presId="urn:microsoft.com/office/officeart/2005/8/layout/hierarchy1"/>
    <dgm:cxn modelId="{4C0A5D46-A01B-4C8D-AE33-404660575221}" type="presParOf" srcId="{58C527E2-75CD-4F22-9DF6-4F0BDA9C87A8}" destId="{5860583B-06B8-43DE-AE06-4B9D1468ED8C}" srcOrd="1" destOrd="0" presId="urn:microsoft.com/office/officeart/2005/8/layout/hierarchy1"/>
    <dgm:cxn modelId="{0459BED8-40CA-4FE2-A22A-DDE735B9D38D}" type="presParOf" srcId="{318CAB45-D8B9-4BC4-9099-5DBDAA15D6AE}" destId="{A34B580E-A764-4316-90C2-EA06D5467DE3}" srcOrd="1" destOrd="0" presId="urn:microsoft.com/office/officeart/2005/8/layout/hierarchy1"/>
    <dgm:cxn modelId="{DA694C80-4E70-44CC-84A4-4D2429EDC028}" type="presParOf" srcId="{A34B580E-A764-4316-90C2-EA06D5467DE3}" destId="{A940B01D-DA04-4412-866D-4FC2A5B597EC}" srcOrd="0" destOrd="0" presId="urn:microsoft.com/office/officeart/2005/8/layout/hierarchy1"/>
    <dgm:cxn modelId="{DD8CA719-1BC8-4A88-B3CB-88856B7CD2FB}" type="presParOf" srcId="{A34B580E-A764-4316-90C2-EA06D5467DE3}" destId="{A0B57EEA-44D3-484C-AB6C-CE9508D612DA}" srcOrd="1" destOrd="0" presId="urn:microsoft.com/office/officeart/2005/8/layout/hierarchy1"/>
    <dgm:cxn modelId="{8243FDF0-9827-4446-A022-7D845C4E2CAB}" type="presParOf" srcId="{A0B57EEA-44D3-484C-AB6C-CE9508D612DA}" destId="{45A59E28-E070-4A5E-A042-BE4B15526010}" srcOrd="0" destOrd="0" presId="urn:microsoft.com/office/officeart/2005/8/layout/hierarchy1"/>
    <dgm:cxn modelId="{7A7D9447-F317-4980-A1C8-E881D12CBCE9}" type="presParOf" srcId="{45A59E28-E070-4A5E-A042-BE4B15526010}" destId="{F2873413-E09D-4A0A-B916-A38D0253A629}" srcOrd="0" destOrd="0" presId="urn:microsoft.com/office/officeart/2005/8/layout/hierarchy1"/>
    <dgm:cxn modelId="{091D4CC3-E93E-4DD5-A72F-3282EAF38AA6}" type="presParOf" srcId="{45A59E28-E070-4A5E-A042-BE4B15526010}" destId="{5861396D-3D24-4F4A-A696-0BBF46E0BED0}" srcOrd="1" destOrd="0" presId="urn:microsoft.com/office/officeart/2005/8/layout/hierarchy1"/>
    <dgm:cxn modelId="{74C883DF-8B2A-45F7-AA9C-42EACBA7C99C}" type="presParOf" srcId="{A0B57EEA-44D3-484C-AB6C-CE9508D612DA}" destId="{77824EE9-7E2B-4877-955C-1E647E4B8AAE}" srcOrd="1" destOrd="0" presId="urn:microsoft.com/office/officeart/2005/8/layout/hierarchy1"/>
    <dgm:cxn modelId="{CEB792A1-4788-48D5-B87D-61A4E8565CFB}" type="presParOf" srcId="{77824EE9-7E2B-4877-955C-1E647E4B8AAE}" destId="{918AEF3E-0C54-43C1-B7F4-747DF7839951}" srcOrd="0" destOrd="0" presId="urn:microsoft.com/office/officeart/2005/8/layout/hierarchy1"/>
    <dgm:cxn modelId="{B3E598D6-DFBD-4B4C-B221-DCE2BF37DAB5}" type="presParOf" srcId="{77824EE9-7E2B-4877-955C-1E647E4B8AAE}" destId="{B71EC5E6-8C4A-4621-BF82-141F03BBFA6C}" srcOrd="1" destOrd="0" presId="urn:microsoft.com/office/officeart/2005/8/layout/hierarchy1"/>
    <dgm:cxn modelId="{9AF5407E-A628-4862-9368-B732CFD7B6E4}" type="presParOf" srcId="{B71EC5E6-8C4A-4621-BF82-141F03BBFA6C}" destId="{DA3E0E39-157B-437F-A0E9-6663C364869A}" srcOrd="0" destOrd="0" presId="urn:microsoft.com/office/officeart/2005/8/layout/hierarchy1"/>
    <dgm:cxn modelId="{7D86A73B-2D46-4A18-871C-4A94F39D7DAD}" type="presParOf" srcId="{DA3E0E39-157B-437F-A0E9-6663C364869A}" destId="{5345A222-773A-48B2-8561-0A55A97C7F1C}" srcOrd="0" destOrd="0" presId="urn:microsoft.com/office/officeart/2005/8/layout/hierarchy1"/>
    <dgm:cxn modelId="{6993EDA0-E3F2-485D-B192-143AE072F92E}" type="presParOf" srcId="{DA3E0E39-157B-437F-A0E9-6663C364869A}" destId="{DC89D684-6C18-413F-AD9F-31CB2FCF1D34}" srcOrd="1" destOrd="0" presId="urn:microsoft.com/office/officeart/2005/8/layout/hierarchy1"/>
    <dgm:cxn modelId="{A5D48C2A-043B-4BBE-9861-39381E312AD7}" type="presParOf" srcId="{B71EC5E6-8C4A-4621-BF82-141F03BBFA6C}" destId="{ADF354B7-2392-4153-A321-F008625EE1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77ED684-1E4E-4093-95B4-BE146A1DD02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F16AF35-DDF0-479D-A085-1480FA049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Wisconsin Library Association</a:t>
            </a:r>
          </a:p>
          <a:p>
            <a:r>
              <a:rPr lang="en-US" dirty="0" smtClean="0"/>
              <a:t>November 3,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Board as employer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Example of Selling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64880" cy="5254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Board of Trustees of the </a:t>
            </a:r>
            <a:r>
              <a:rPr lang="en-US" b="1" dirty="0"/>
              <a:t>Public Library of Youngstown &amp; Mahoning </a:t>
            </a:r>
            <a:r>
              <a:rPr lang="en-US" b="1" dirty="0" smtClean="0"/>
              <a:t>County, </a:t>
            </a:r>
            <a:r>
              <a:rPr lang="en-US" dirty="0" smtClean="0">
                <a:solidFill>
                  <a:schemeClr val="tx1"/>
                </a:solidFill>
              </a:rPr>
              <a:t>seeks </a:t>
            </a: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dynamic, articulate </a:t>
            </a:r>
            <a:r>
              <a:rPr lang="en-US" dirty="0" smtClean="0">
                <a:solidFill>
                  <a:srgbClr val="0070C0"/>
                </a:solidFill>
              </a:rPr>
              <a:t>administrator skilled </a:t>
            </a:r>
            <a:r>
              <a:rPr lang="en-US" dirty="0">
                <a:solidFill>
                  <a:srgbClr val="0070C0"/>
                </a:solidFill>
              </a:rPr>
              <a:t>in communicating, listening and </a:t>
            </a:r>
            <a:r>
              <a:rPr lang="en-US" dirty="0" smtClean="0">
                <a:solidFill>
                  <a:srgbClr val="0070C0"/>
                </a:solidFill>
              </a:rPr>
              <a:t>responding</a:t>
            </a:r>
            <a:r>
              <a:rPr lang="en-US" dirty="0" smtClean="0"/>
              <a:t> to </a:t>
            </a:r>
            <a:r>
              <a:rPr lang="en-US" dirty="0"/>
              <a:t>lead the Library in providing quality programs and services for this </a:t>
            </a:r>
            <a:r>
              <a:rPr lang="en-US" dirty="0">
                <a:solidFill>
                  <a:srgbClr val="0070C0"/>
                </a:solidFill>
              </a:rPr>
              <a:t>culturally rich and diverse community of 229,000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Entrepreneur </a:t>
            </a:r>
            <a:r>
              <a:rPr lang="en-US" dirty="0">
                <a:solidFill>
                  <a:srgbClr val="0070C0"/>
                </a:solidFill>
              </a:rPr>
              <a:t>magazine </a:t>
            </a:r>
            <a:r>
              <a:rPr lang="en-US" dirty="0"/>
              <a:t>(2009) identified Youngstown/Mahoning County as one of the top 10 communities in the U.S. for starting a business.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Forbes </a:t>
            </a:r>
            <a:r>
              <a:rPr lang="en-US" dirty="0">
                <a:solidFill>
                  <a:srgbClr val="0070C0"/>
                </a:solidFill>
              </a:rPr>
              <a:t>magazine (2011) called the metro area as "One of the Best Cities for Jobs"</a:t>
            </a:r>
            <a:r>
              <a:rPr lang="en-US" dirty="0"/>
              <a:t> in the U.S.--adding to its earlier recognition as one of the </a:t>
            </a:r>
            <a:r>
              <a:rPr lang="en-US" dirty="0">
                <a:solidFill>
                  <a:srgbClr val="0070C0"/>
                </a:solidFill>
              </a:rPr>
              <a:t>"Best Bang for Your Buck" metro areas in the country</a:t>
            </a:r>
            <a:r>
              <a:rPr lang="en-US" dirty="0"/>
              <a:t>. 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Contributing </a:t>
            </a:r>
            <a:r>
              <a:rPr lang="en-US" dirty="0"/>
              <a:t>to these accolades are </a:t>
            </a:r>
            <a:r>
              <a:rPr lang="en-US" dirty="0">
                <a:solidFill>
                  <a:srgbClr val="0070C0"/>
                </a:solidFill>
              </a:rPr>
              <a:t>young dynamic political leaders and thriving tech ventures like Turning Technologies (Inc. 5000).</a:t>
            </a:r>
            <a:r>
              <a:rPr lang="en-US" dirty="0"/>
              <a:t> In addition Youngstown State University, a </a:t>
            </a:r>
            <a:r>
              <a:rPr lang="en-US" dirty="0">
                <a:solidFill>
                  <a:srgbClr val="0070C0"/>
                </a:solidFill>
              </a:rPr>
              <a:t>growing arts and cultural environment, a beautiful parks system and being one of the most affordable places in the nation to live and work make the County an attractive location.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6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Hiring the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Post the Job Ad</a:t>
            </a:r>
          </a:p>
          <a:p>
            <a:pPr marL="0" indent="0" algn="ctr">
              <a:buNone/>
            </a:pPr>
            <a:r>
              <a:rPr lang="en-US" sz="2800" dirty="0" smtClean="0"/>
              <a:t>Library, City Hall</a:t>
            </a:r>
          </a:p>
          <a:p>
            <a:pPr marL="0" indent="0" algn="ctr">
              <a:buNone/>
            </a:pPr>
            <a:r>
              <a:rPr lang="en-US" sz="2800" dirty="0" smtClean="0"/>
              <a:t>Online</a:t>
            </a:r>
          </a:p>
          <a:p>
            <a:pPr marL="344488" lvl="2" indent="0" algn="ctr">
              <a:buNone/>
            </a:pPr>
            <a:r>
              <a:rPr lang="en-US" dirty="0" smtClean="0"/>
              <a:t>Library web site</a:t>
            </a:r>
          </a:p>
          <a:p>
            <a:pPr marL="344488" lvl="2" indent="0" algn="ctr">
              <a:buNone/>
            </a:pPr>
            <a:r>
              <a:rPr lang="en-US" dirty="0" smtClean="0"/>
              <a:t>System web site</a:t>
            </a:r>
          </a:p>
          <a:p>
            <a:pPr marL="344488" lvl="2" indent="0" algn="ctr">
              <a:buNone/>
            </a:pPr>
            <a:r>
              <a:rPr lang="en-US" dirty="0" smtClean="0"/>
              <a:t>WISPUBLIB</a:t>
            </a:r>
          </a:p>
          <a:p>
            <a:pPr marL="344488" lvl="2" indent="0" algn="ctr">
              <a:buNone/>
            </a:pPr>
            <a:r>
              <a:rPr lang="en-US" dirty="0" smtClean="0"/>
              <a:t>LisJobs.com </a:t>
            </a:r>
          </a:p>
          <a:p>
            <a:pPr marL="744538" lvl="1" indent="-571500" algn="ctr"/>
            <a:endParaRPr lang="en-US" dirty="0" smtClean="0"/>
          </a:p>
          <a:p>
            <a:pPr marL="571500" indent="-571500" algn="ctr"/>
            <a:endParaRPr lang="en-US" sz="2400" dirty="0"/>
          </a:p>
        </p:txBody>
      </p:sp>
      <p:pic>
        <p:nvPicPr>
          <p:cNvPr id="2050" name="Picture 2" descr="C:\Users\kross.SWLS\AppData\Local\Microsoft\Windows\Temporary Internet Files\Content.IE5\RP2QIUAM\MM900254495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799"/>
            <a:ext cx="2397760" cy="13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5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Create a list of interview questions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457200" indent="-457200" algn="ctr"/>
            <a:r>
              <a:rPr lang="en-US" sz="2000" dirty="0" smtClean="0"/>
              <a:t>Think about the most important skills your new director needs to have</a:t>
            </a:r>
          </a:p>
          <a:p>
            <a:pPr marL="457200" indent="-457200" algn="ctr"/>
            <a:r>
              <a:rPr lang="en-US" sz="2000" dirty="0" smtClean="0"/>
              <a:t>Tailor questions to those skills</a:t>
            </a:r>
          </a:p>
          <a:p>
            <a:pPr marL="457200" indent="-457200" algn="ctr"/>
            <a:r>
              <a:rPr lang="en-US" sz="2000" dirty="0" smtClean="0"/>
              <a:t>Open vs. Closed questions</a:t>
            </a:r>
          </a:p>
          <a:p>
            <a:pPr marL="457200" indent="-457200" algn="ctr"/>
            <a:r>
              <a:rPr lang="en-US" sz="2000" dirty="0"/>
              <a:t>Consult with City/Village Attorney or HR dept. to avoid legal pitfalls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333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you should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State and Federal laws that prohibit discrimination in hiring</a:t>
            </a:r>
          </a:p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en-US" dirty="0" smtClean="0"/>
              <a:t>Title VII of the Civil Rights Act of 1964</a:t>
            </a:r>
          </a:p>
          <a:p>
            <a:pPr marL="342900" indent="-342900" algn="ctr"/>
            <a:r>
              <a:rPr lang="en-US" dirty="0" smtClean="0"/>
              <a:t>Equal Pay Act of 1963</a:t>
            </a:r>
          </a:p>
          <a:p>
            <a:pPr marL="342900" indent="-342900" algn="ctr"/>
            <a:r>
              <a:rPr lang="en-US" dirty="0" smtClean="0"/>
              <a:t>Age Discrimination in Employment Act of 1967</a:t>
            </a:r>
            <a:endParaRPr lang="en-US" dirty="0"/>
          </a:p>
          <a:p>
            <a:pPr marL="342900" indent="-342900" algn="ctr"/>
            <a:r>
              <a:rPr lang="en-US" dirty="0" smtClean="0"/>
              <a:t>Title I and Title V of the Americans with Disabilities Act</a:t>
            </a:r>
          </a:p>
          <a:p>
            <a:pPr marL="342900" indent="-342900" algn="ctr"/>
            <a:r>
              <a:rPr lang="en-US" dirty="0" smtClean="0"/>
              <a:t>Civil Rights Act of 1991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43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Reviews Applications</a:t>
            </a:r>
          </a:p>
          <a:p>
            <a:pPr marL="0" indent="0" algn="ctr">
              <a:buNone/>
            </a:pPr>
            <a:r>
              <a:rPr lang="en-US" sz="3200" dirty="0"/>
              <a:t>Looking for the “best fit”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457200" indent="-457200" algn="ctr"/>
            <a:r>
              <a:rPr lang="en-US" sz="2800" dirty="0" smtClean="0"/>
              <a:t>Weed out unqualified applicants </a:t>
            </a:r>
          </a:p>
          <a:p>
            <a:pPr marL="457200" indent="-457200" algn="ctr"/>
            <a:r>
              <a:rPr lang="en-US" sz="2800" dirty="0" smtClean="0"/>
              <a:t>Select candidates to interview</a:t>
            </a:r>
          </a:p>
          <a:p>
            <a:pPr marL="457200" indent="-457200" algn="ctr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3074" name="Picture 2" descr="C:\Users\kross.SWLS\AppData\Local\Microsoft\Windows\Temporary Internet Files\Content.IE5\7QRJF1AR\MC9000561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841602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2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Hiring the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		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000" dirty="0" smtClean="0"/>
              <a:t>Conduct Interviews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342900" indent="-342900" algn="ctr"/>
            <a:r>
              <a:rPr lang="en-US" sz="2400" dirty="0" smtClean="0"/>
              <a:t>Use the same set of pre-determined questions with every candidate</a:t>
            </a:r>
          </a:p>
          <a:p>
            <a:pPr marL="342900" indent="-342900" algn="ctr"/>
            <a:endParaRPr lang="en-US" sz="2400" dirty="0"/>
          </a:p>
          <a:p>
            <a:pPr marL="342900" indent="-342900" algn="ctr"/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099" name="Picture 3" descr="C:\Users\kross.SWLS\AppData\Local\Microsoft\Windows\Temporary Internet Files\Content.IE5\7QRJF1AR\MC900332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1912925" cy="11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4000" dirty="0"/>
              <a:t>C</a:t>
            </a:r>
            <a:r>
              <a:rPr lang="en-US" sz="4000" dirty="0" smtClean="0"/>
              <a:t>heck References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457200" indent="-457200" algn="ctr"/>
            <a:r>
              <a:rPr lang="en-US" sz="2800" dirty="0" smtClean="0"/>
              <a:t>Go beyond just the references on the resume</a:t>
            </a:r>
          </a:p>
          <a:p>
            <a:pPr marL="457200" indent="-457200" algn="ctr"/>
            <a:r>
              <a:rPr lang="en-US" sz="2800" dirty="0" smtClean="0"/>
              <a:t>Ask the same questions of each reference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5124" name="Picture 4" descr="C:\Users\kross.SWLS\AppData\Local\Microsoft\Windows\Temporary Internet Files\Content.IE5\5XKNPMWU\MP9002893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67200"/>
            <a:ext cx="17056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Search &amp; Screen Committee Recommends Candidate to Full Board for Approval</a:t>
            </a:r>
          </a:p>
          <a:p>
            <a:pPr marL="342900" indent="-342900" algn="ctr"/>
            <a:endParaRPr lang="en-US" sz="2000" dirty="0"/>
          </a:p>
          <a:p>
            <a:pPr marL="342900" indent="-342900" algn="ctr"/>
            <a:r>
              <a:rPr lang="en-US" sz="2000" dirty="0" smtClean="0"/>
              <a:t>Confirm appointment and starting date in writing</a:t>
            </a:r>
          </a:p>
          <a:p>
            <a:pPr marL="342900" indent="-342900" algn="ctr"/>
            <a:r>
              <a:rPr lang="en-US" sz="2000" dirty="0" smtClean="0"/>
              <a:t>Notify applicants not selected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1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Evaluating the Director</a:t>
            </a:r>
            <a:endParaRPr lang="en-US" sz="4000" dirty="0"/>
          </a:p>
        </p:txBody>
      </p:sp>
      <p:pic>
        <p:nvPicPr>
          <p:cNvPr id="1026" name="Picture 2" descr="C:\Users\kross.SWLS\AppData\Local\Microsoft\Windows\Temporary Internet Files\Content.IE5\7581KB8N\MC90043492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1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Evaluating the Director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To provide the director with formal </a:t>
            </a:r>
          </a:p>
          <a:p>
            <a:pPr marL="0" indent="0" algn="ctr">
              <a:buNone/>
            </a:pPr>
            <a:r>
              <a:rPr lang="en-US" sz="3600" dirty="0" smtClean="0"/>
              <a:t>feedback on performance</a:t>
            </a: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630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discuss…..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Relationship to the Library Director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Personnel Policy for the Library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Library Board and other Library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9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the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Who?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The Entire Board </a:t>
            </a:r>
            <a:endParaRPr lang="en-US" sz="4000" dirty="0"/>
          </a:p>
        </p:txBody>
      </p:sp>
      <p:pic>
        <p:nvPicPr>
          <p:cNvPr id="6146" name="Picture 2" descr="C:\Users\kross.SWLS\AppData\Local\Microsoft\Windows\Temporary Internet Files\Content.IE5\VIVXQK0B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209800" cy="18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3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the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What?</a:t>
            </a:r>
            <a:endParaRPr lang="en-US" sz="4000" dirty="0"/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/>
              <a:t>evaluation should be based on 3 factors: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director’s performance as it relates to the job </a:t>
            </a:r>
            <a:r>
              <a:rPr lang="en-US" dirty="0" smtClean="0"/>
              <a:t>description.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 list of objectives from the preceding year jointly written and agreed upon by the director &amp; the board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success of the library in providing service to the public and the director’s </a:t>
            </a:r>
            <a:r>
              <a:rPr lang="en-US" dirty="0" smtClean="0"/>
              <a:t>contribution </a:t>
            </a:r>
            <a:r>
              <a:rPr lang="en-US" dirty="0"/>
              <a:t>to that </a:t>
            </a:r>
            <a:r>
              <a:rPr lang="en-US" dirty="0" smtClean="0"/>
              <a:t>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20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the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When?</a:t>
            </a:r>
            <a:endParaRPr lang="en-US" sz="4000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Once a Year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2800" dirty="0" smtClean="0"/>
              <a:t>For New Directors:</a:t>
            </a:r>
          </a:p>
          <a:p>
            <a:pPr marL="0" indent="0" algn="ctr">
              <a:buNone/>
            </a:pPr>
            <a:r>
              <a:rPr lang="en-US" sz="2800" dirty="0" smtClean="0"/>
              <a:t>3 months</a:t>
            </a:r>
          </a:p>
          <a:p>
            <a:pPr marL="0" indent="0" algn="ctr">
              <a:buNone/>
            </a:pPr>
            <a:r>
              <a:rPr lang="en-US" sz="2800" dirty="0" smtClean="0"/>
              <a:t>6 months</a:t>
            </a:r>
          </a:p>
          <a:p>
            <a:pPr marL="0" indent="0" algn="ctr">
              <a:buNone/>
            </a:pPr>
            <a:r>
              <a:rPr lang="en-US" sz="2800" dirty="0" smtClean="0"/>
              <a:t>1 year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170" name="Picture 2" descr="C:\Users\kross.SWLS\AppData\Local\Microsoft\Windows\Temporary Internet Files\Content.IE5\5XKNPMWU\MC900153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4009">
            <a:off x="783713" y="2162084"/>
            <a:ext cx="1996227" cy="141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8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Evaluating the Director: Tips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Be sure the director’s job description is up to date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 smtClean="0"/>
              <a:t>Have </a:t>
            </a:r>
            <a:r>
              <a:rPr lang="en-US" dirty="0"/>
              <a:t>clear expectations for </a:t>
            </a:r>
            <a:r>
              <a:rPr lang="en-US" dirty="0" smtClean="0"/>
              <a:t>performance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/>
              <a:t>Deal with performance issues right away, don’t wait until a formal evaluation</a:t>
            </a:r>
            <a:r>
              <a:rPr lang="en-US" dirty="0" smtClean="0"/>
              <a:t>!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Consider outside factors that may be influencing performance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7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Firing the Director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22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/>
            <a:r>
              <a:rPr lang="en-US" dirty="0" smtClean="0"/>
              <a:t>Have an established, systematic and documented procedure in place for how the library deals with discipline and termination issues.</a:t>
            </a:r>
          </a:p>
          <a:p>
            <a:pPr marL="342900" indent="-342900"/>
            <a:r>
              <a:rPr lang="en-US" dirty="0" smtClean="0"/>
              <a:t>Communicate performance issue to the director and discuss actions needed to correct the problem </a:t>
            </a:r>
            <a:endParaRPr lang="en-US" dirty="0"/>
          </a:p>
          <a:p>
            <a:pPr marL="342900" indent="-342900"/>
            <a:r>
              <a:rPr lang="en-US" dirty="0" smtClean="0"/>
              <a:t>Document performance issue(s) and steps taken to address the issue.  Escalate actions per the disciplinary procedure</a:t>
            </a:r>
            <a:endParaRPr lang="en-US" dirty="0"/>
          </a:p>
          <a:p>
            <a:pPr marL="342900" indent="-342900"/>
            <a:r>
              <a:rPr lang="en-US" dirty="0" smtClean="0"/>
              <a:t>Get legal advice before terminating the director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5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Having a successful working relationship requires: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Mutual Respect</a:t>
            </a:r>
          </a:p>
          <a:p>
            <a:endParaRPr lang="en-US" dirty="0"/>
          </a:p>
          <a:p>
            <a:r>
              <a:rPr lang="en-US" dirty="0" smtClean="0"/>
              <a:t>Clear, open communication</a:t>
            </a:r>
          </a:p>
          <a:p>
            <a:endParaRPr lang="en-US" dirty="0"/>
          </a:p>
          <a:p>
            <a:r>
              <a:rPr lang="en-US" dirty="0" smtClean="0"/>
              <a:t>Professional behavior -- “What happens in the board meeting, stays in the board meeting.”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8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Library Board as Employer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Personnel Policies</a:t>
            </a:r>
            <a:endParaRPr lang="en-US" sz="3200" dirty="0"/>
          </a:p>
        </p:txBody>
      </p:sp>
      <p:pic>
        <p:nvPicPr>
          <p:cNvPr id="8194" name="Picture 2" descr="C:\Users\kross.SWLS\AppData\Local\Microsoft\Windows\Temporary Internet Files\Content.IE5\0M9UXR6Q\MC900349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045023"/>
            <a:ext cx="2792936" cy="2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7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Personnel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Describes the relationship </a:t>
            </a:r>
          </a:p>
          <a:p>
            <a:pPr marL="0" indent="0" algn="ctr">
              <a:buNone/>
            </a:pPr>
            <a:r>
              <a:rPr lang="en-US" sz="3200" dirty="0" smtClean="0"/>
              <a:t>between </a:t>
            </a:r>
          </a:p>
          <a:p>
            <a:pPr marL="0" indent="0" algn="ctr">
              <a:buNone/>
            </a:pPr>
            <a:r>
              <a:rPr lang="en-US" sz="3200" dirty="0" smtClean="0"/>
              <a:t>management and employees</a:t>
            </a:r>
            <a:endParaRPr lang="en-US" sz="3200" dirty="0"/>
          </a:p>
        </p:txBody>
      </p:sp>
      <p:pic>
        <p:nvPicPr>
          <p:cNvPr id="3074" name="Picture 2" descr="C:\Users\kross.SWLS\AppData\Local\Microsoft\Windows\Temporary Internet Files\Content.IE5\PYPPZ6AH\MP9004015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2445791" cy="24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9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Personnel Policies establish: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General employment information</a:t>
            </a:r>
          </a:p>
          <a:p>
            <a:pPr marL="687388" lvl="2" indent="-342900"/>
            <a:r>
              <a:rPr lang="en-US" dirty="0" smtClean="0"/>
              <a:t>“At will” status</a:t>
            </a:r>
          </a:p>
          <a:p>
            <a:pPr marL="687388" lvl="2" indent="-342900"/>
            <a:r>
              <a:rPr lang="en-US" dirty="0" smtClean="0"/>
              <a:t>Employee status definitions: full-time, part-time, exempt, non-exempt</a:t>
            </a:r>
          </a:p>
          <a:p>
            <a:pPr marL="457200" indent="-457200"/>
            <a:r>
              <a:rPr lang="en-US" sz="2400" dirty="0" smtClean="0"/>
              <a:t>Wages</a:t>
            </a:r>
          </a:p>
          <a:p>
            <a:pPr marL="687388" lvl="2" indent="-342900"/>
            <a:r>
              <a:rPr lang="en-US" dirty="0" smtClean="0"/>
              <a:t>Pay periods</a:t>
            </a:r>
          </a:p>
          <a:p>
            <a:pPr marL="687388" lvl="2" indent="-342900"/>
            <a:r>
              <a:rPr lang="en-US" dirty="0" smtClean="0"/>
              <a:t>Payroll deductions</a:t>
            </a:r>
          </a:p>
          <a:p>
            <a:pPr marL="687388" lvl="2" indent="-342900"/>
            <a:r>
              <a:rPr lang="en-US" dirty="0" smtClean="0"/>
              <a:t>Overtime</a:t>
            </a:r>
          </a:p>
          <a:p>
            <a:pPr marL="457200" indent="-457200"/>
            <a:r>
              <a:rPr lang="en-US" sz="2400" dirty="0" smtClean="0"/>
              <a:t> Benefits</a:t>
            </a:r>
          </a:p>
          <a:p>
            <a:pPr marL="630238" lvl="2" indent="-285750"/>
            <a:r>
              <a:rPr lang="en-US" dirty="0" smtClean="0"/>
              <a:t>Insurance – health, dental, life…</a:t>
            </a:r>
          </a:p>
          <a:p>
            <a:pPr marL="630238" lvl="2" indent="-285750"/>
            <a:r>
              <a:rPr lang="en-US" dirty="0" smtClean="0"/>
              <a:t>Retirement plan</a:t>
            </a:r>
          </a:p>
          <a:p>
            <a:pPr marL="630238" lvl="2" indent="-285750"/>
            <a:r>
              <a:rPr lang="en-US" dirty="0" smtClean="0"/>
              <a:t>Earning Leave: sick, funeral, personal</a:t>
            </a:r>
          </a:p>
          <a:p>
            <a:pPr marL="342900" indent="-34290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8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Relationship to the </a:t>
            </a:r>
            <a:r>
              <a:rPr lang="en-US" smtClean="0"/>
              <a:t>Library Director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Primary role: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Supervisor</a:t>
            </a:r>
          </a:p>
          <a:p>
            <a:pPr marL="0" indent="0" algn="ctr">
              <a:buNone/>
            </a:pPr>
            <a:r>
              <a:rPr lang="en-US" dirty="0" smtClean="0"/>
              <a:t>*as the Board of Trustees, not as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2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Personnel Policies establish: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5938" lvl="1" indent="-342900"/>
            <a:r>
              <a:rPr lang="en-US" sz="2400" dirty="0" smtClean="0"/>
              <a:t>Work schedules</a:t>
            </a:r>
          </a:p>
          <a:p>
            <a:pPr marL="173038" lvl="1" indent="0">
              <a:buNone/>
            </a:pPr>
            <a:endParaRPr lang="en-US" sz="2400" dirty="0" smtClean="0"/>
          </a:p>
          <a:p>
            <a:pPr marL="515938" lvl="1" indent="-342900"/>
            <a:r>
              <a:rPr lang="en-US" sz="2400" dirty="0" smtClean="0"/>
              <a:t>Procedures for using vacation, sick leave, funeral leave, etc.</a:t>
            </a:r>
          </a:p>
          <a:p>
            <a:pPr marL="515938" lvl="1" indent="-342900"/>
            <a:endParaRPr lang="en-US" sz="2400" dirty="0"/>
          </a:p>
          <a:p>
            <a:pPr marL="515938" lvl="1" indent="-342900"/>
            <a:r>
              <a:rPr lang="en-US" sz="2400" dirty="0" smtClean="0"/>
              <a:t>Work rules and Disciplinary Procedure</a:t>
            </a:r>
          </a:p>
          <a:p>
            <a:pPr marL="515938" lvl="1" indent="-342900"/>
            <a:endParaRPr lang="en-US" sz="2400" dirty="0"/>
          </a:p>
          <a:p>
            <a:pPr marL="515938" lvl="1" indent="-342900"/>
            <a:r>
              <a:rPr lang="en-US" sz="2400" dirty="0" smtClean="0"/>
              <a:t>Grievance policy</a:t>
            </a:r>
          </a:p>
          <a:p>
            <a:pPr marL="515938" lvl="1" indent="-342900"/>
            <a:endParaRPr lang="en-US" sz="2400" dirty="0"/>
          </a:p>
          <a:p>
            <a:pPr marL="515938" lvl="1" indent="-342900"/>
            <a:r>
              <a:rPr lang="en-US" sz="2400" dirty="0" smtClean="0"/>
              <a:t>Resignation and retirement</a:t>
            </a:r>
          </a:p>
          <a:p>
            <a:pPr marL="515938" lvl="1" indent="-3429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612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Board 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Adopt the municipality’s personnel policy as is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Write a new policy with referral to sections of the municipal policy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7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Library Board</a:t>
            </a:r>
          </a:p>
          <a:p>
            <a:pPr marL="0" indent="0" algn="ctr">
              <a:buNone/>
            </a:pPr>
            <a:r>
              <a:rPr lang="en-US" sz="4800" dirty="0" smtClean="0"/>
              <a:t>&amp;</a:t>
            </a:r>
            <a:endParaRPr lang="en-US" sz="4400" dirty="0"/>
          </a:p>
          <a:p>
            <a:pPr marL="0" indent="0" algn="ctr">
              <a:buNone/>
            </a:pPr>
            <a:r>
              <a:rPr lang="en-US" sz="4800" dirty="0" smtClean="0"/>
              <a:t>Library Staff 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218" name="Picture 2" descr="C:\Users\kross.SWLS\AppData\Local\Microsoft\Windows\Temporary Internet Files\Content.IE5\8DHZ6F36\MP900422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51" y="4162476"/>
            <a:ext cx="2682949" cy="23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1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Board of Trustees relationship to library staff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Creates staff positions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Establishes staff duties and compensation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Adopts a personnel policy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9" name="Picture 13" descr="C:\Users\kross.SWLS\AppData\Local\Microsoft\Windows\Temporary Internet Files\Content.IE5\7581KB8N\MC900082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2193"/>
            <a:ext cx="1817827" cy="17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kross.SWLS\AppData\Local\Microsoft\Windows\Temporary Internet Files\Content.IE5\8DHZ6F36\MC900241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0647"/>
            <a:ext cx="1741018" cy="16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3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Trustees May Interact with Staff: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 a patron of the library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committee meetings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the planning process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staff make reports at a board meeting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trustees volunteer at the library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During library social events</a:t>
            </a:r>
            <a:endParaRPr lang="en-US" dirty="0"/>
          </a:p>
        </p:txBody>
      </p:sp>
      <p:pic>
        <p:nvPicPr>
          <p:cNvPr id="5123" name="Picture 3" descr="C:\Users\kross.SWLS\AppData\Local\Microsoft\Windows\Temporary Internet Files\Content.IE5\PYPPZ6AH\MC9004361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8415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ross.SWLS\AppData\Local\Microsoft\Windows\Temporary Internet Files\Content.IE5\0M9UXR6Q\MP9004394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1890413" cy="14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oss.SWLS\AppData\Local\Microsoft\Windows\Temporary Internet Files\Content.IE5\7581KB8N\MC9003656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819400"/>
            <a:ext cx="1781251" cy="17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Chain of Command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06890388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0" y="22098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Lines of Communication follow the </a:t>
            </a:r>
          </a:p>
          <a:p>
            <a:pPr algn="ctr"/>
            <a:r>
              <a:rPr lang="en-US" sz="3200" dirty="0"/>
              <a:t>Chain of Command</a:t>
            </a:r>
          </a:p>
        </p:txBody>
      </p:sp>
      <p:sp>
        <p:nvSpPr>
          <p:cNvPr id="6" name="Bent Arrow 5"/>
          <p:cNvSpPr/>
          <p:nvPr/>
        </p:nvSpPr>
        <p:spPr>
          <a:xfrm rot="16200000">
            <a:off x="390151" y="4480675"/>
            <a:ext cx="1262193" cy="9876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>
            <a:off x="407758" y="2541349"/>
            <a:ext cx="1226980" cy="8686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3419431" y="2118360"/>
            <a:ext cx="1295400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3523594" y="4074079"/>
            <a:ext cx="1320812" cy="928400"/>
          </a:xfrm>
          <a:prstGeom prst="bentArrow">
            <a:avLst>
              <a:gd name="adj1" fmla="val 25000"/>
              <a:gd name="adj2" fmla="val 230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to do if a staff member shares a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Refer the person to the library director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Not resolved?  </a:t>
            </a:r>
          </a:p>
          <a:p>
            <a:pPr lvl="1"/>
            <a:r>
              <a:rPr lang="en-US" dirty="0" smtClean="0"/>
              <a:t>Follow the Library’s grievance policy</a:t>
            </a:r>
          </a:p>
        </p:txBody>
      </p:sp>
      <p:pic>
        <p:nvPicPr>
          <p:cNvPr id="1028" name="Picture 4" descr="C:\Users\kross.SWLS\AppData\Local\Microsoft\Windows\Temporary Internet Files\Content.IE5\5XKNPMWU\MP9003091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0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Library System Staff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257800" cy="50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12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Public Library </a:t>
            </a:r>
          </a:p>
          <a:p>
            <a:pPr marL="0" indent="0">
              <a:buNone/>
            </a:pPr>
            <a:r>
              <a:rPr lang="en-US" dirty="0" smtClean="0"/>
              <a:t>Development Team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63283"/>
            <a:ext cx="47529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7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Trustee Essentials</a:t>
            </a:r>
          </a:p>
          <a:p>
            <a:pPr marL="0" indent="0">
              <a:buNone/>
            </a:pPr>
            <a:r>
              <a:rPr lang="en-US" dirty="0" smtClean="0"/>
              <a:t>Handbook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3862552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8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Library Board’s Supervisory Roles: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Hiring a new director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Evaluating the director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Firing the director when necessary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459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Question Time!</a:t>
            </a:r>
            <a:endParaRPr lang="en-US" sz="4800" dirty="0"/>
          </a:p>
        </p:txBody>
      </p:sp>
      <p:pic>
        <p:nvPicPr>
          <p:cNvPr id="4099" name="Picture 3" descr="C:\Users\kross.SWLS\AppData\Local\Microsoft\Windows\Temporary Internet Files\Content.IE5\8DHZ6F36\MC9004414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3609"/>
            <a:ext cx="2514371" cy="25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ross.SWLS\AppData\Local\Microsoft\Windows\Temporary Internet Files\Content.IE5\7QRJF1AR\MC9004315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Hiring the Director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050" name="Picture 2" descr="C:\Users\kross.SWLS\AppData\Local\Microsoft\Windows\Temporary Internet Files\Content.IE5\8DHZ6F36\MC9000601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532534" cy="18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2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Appoint a search and screen committee</a:t>
            </a:r>
          </a:p>
          <a:p>
            <a:pPr marL="457200" indent="-457200" algn="ctr"/>
            <a:r>
              <a:rPr lang="en-US" sz="2000" dirty="0" smtClean="0"/>
              <a:t>Include Board members, staff, community members</a:t>
            </a:r>
          </a:p>
          <a:p>
            <a:endParaRPr lang="en-US" dirty="0"/>
          </a:p>
        </p:txBody>
      </p:sp>
      <p:pic>
        <p:nvPicPr>
          <p:cNvPr id="1026" name="Picture 2" descr="C:\Users\kross.SWLS\AppData\Local\Microsoft\Windows\Temporary Internet Files\Content.IE5\VIVXQK0B\MC9001861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252" y="4346143"/>
            <a:ext cx="1746504" cy="1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6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Review (and update) the job description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457200" indent="-457200" algn="ctr"/>
            <a:r>
              <a:rPr lang="en-US" sz="2000" dirty="0" smtClean="0"/>
              <a:t>Make sure it accurately reflects duties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Hiring the Library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600" b="1" dirty="0" smtClean="0"/>
              <a:t>Creating the job ad 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200" dirty="0" smtClean="0"/>
              <a:t>“Why would a talented director want to work for our library?”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52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Hiring the Library Director: Creating the job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Opening paragraph:</a:t>
            </a:r>
          </a:p>
          <a:p>
            <a:pPr marL="342900" indent="-342900"/>
            <a:r>
              <a:rPr lang="en-US" dirty="0" smtClean="0"/>
              <a:t>List 3-5 selling points about the position and the library</a:t>
            </a:r>
          </a:p>
          <a:p>
            <a:pPr marL="342900" indent="-342900"/>
            <a:endParaRPr lang="en-US" dirty="0"/>
          </a:p>
          <a:p>
            <a:pPr marL="0" indent="0">
              <a:buNone/>
            </a:pPr>
            <a:r>
              <a:rPr lang="en-US" dirty="0" smtClean="0"/>
              <a:t>Specifics:</a:t>
            </a:r>
          </a:p>
          <a:p>
            <a:pPr marL="342900" indent="-342900"/>
            <a:r>
              <a:rPr lang="en-US" dirty="0" smtClean="0"/>
              <a:t>General scope of work</a:t>
            </a:r>
          </a:p>
          <a:p>
            <a:pPr marL="342900" indent="-342900"/>
            <a:r>
              <a:rPr lang="en-US" dirty="0" smtClean="0"/>
              <a:t>Work environment</a:t>
            </a:r>
          </a:p>
          <a:p>
            <a:pPr marL="342900" indent="-342900"/>
            <a:r>
              <a:rPr lang="en-US" dirty="0" smtClean="0"/>
              <a:t>Benefits available</a:t>
            </a:r>
          </a:p>
          <a:p>
            <a:pPr marL="342900" indent="-342900"/>
            <a:r>
              <a:rPr lang="en-US" dirty="0" smtClean="0"/>
              <a:t>Job requirements  (education and experience)</a:t>
            </a:r>
          </a:p>
          <a:p>
            <a:pPr marL="342900" indent="-342900"/>
            <a:r>
              <a:rPr lang="en-US" dirty="0" smtClean="0"/>
              <a:t>How to apply and deadline for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7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915</TotalTime>
  <Words>920</Words>
  <Application>Microsoft Office PowerPoint</Application>
  <PresentationFormat>On-screen Show (4:3)</PresentationFormat>
  <Paragraphs>314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Soho</vt:lpstr>
      <vt:lpstr>The Library Board as employer </vt:lpstr>
      <vt:lpstr>Today we will discuss…..</vt:lpstr>
      <vt:lpstr>Relationship to the Library Director</vt:lpstr>
      <vt:lpstr>Library Board’s Supervisory Roles:</vt:lpstr>
      <vt:lpstr>Slide 5</vt:lpstr>
      <vt:lpstr>Hiring the Library Director</vt:lpstr>
      <vt:lpstr>Hiring the Library Director</vt:lpstr>
      <vt:lpstr>Hiring the Library Director</vt:lpstr>
      <vt:lpstr>Hiring the Library Director: Creating the job ad</vt:lpstr>
      <vt:lpstr>Example of Selling Points</vt:lpstr>
      <vt:lpstr>Hiring the Director</vt:lpstr>
      <vt:lpstr>Hiring the Library Director</vt:lpstr>
      <vt:lpstr>What you should know:</vt:lpstr>
      <vt:lpstr>Hiring the Library Director</vt:lpstr>
      <vt:lpstr>Hiring the Director</vt:lpstr>
      <vt:lpstr>Hiring the Library Director</vt:lpstr>
      <vt:lpstr>Hiring the Library Director</vt:lpstr>
      <vt:lpstr>Slide 18</vt:lpstr>
      <vt:lpstr>Evaluating the Director </vt:lpstr>
      <vt:lpstr>Evaluating the Director</vt:lpstr>
      <vt:lpstr>Evaluating the Director</vt:lpstr>
      <vt:lpstr>Evaluating the Director</vt:lpstr>
      <vt:lpstr>Evaluating the Director: Tips for success</vt:lpstr>
      <vt:lpstr>Slide 24</vt:lpstr>
      <vt:lpstr>Firing the Library Director</vt:lpstr>
      <vt:lpstr>Having a successful working relationship requires:</vt:lpstr>
      <vt:lpstr>Library Board as Employer</vt:lpstr>
      <vt:lpstr>Personnel Policies</vt:lpstr>
      <vt:lpstr>Personnel Policies establish:</vt:lpstr>
      <vt:lpstr>Personnel Policies establish:</vt:lpstr>
      <vt:lpstr>The Board can:</vt:lpstr>
      <vt:lpstr>Slide 32</vt:lpstr>
      <vt:lpstr>Board of Trustees relationship to library staff </vt:lpstr>
      <vt:lpstr>Trustees May Interact with Staff:</vt:lpstr>
      <vt:lpstr>Chain of Command</vt:lpstr>
      <vt:lpstr>What to do if a staff member shares a complaint</vt:lpstr>
      <vt:lpstr>Resources</vt:lpstr>
      <vt:lpstr>Resources</vt:lpstr>
      <vt:lpstr>Resources</vt:lpstr>
      <vt:lpstr>Slide 40</vt:lpstr>
    </vt:vector>
  </TitlesOfParts>
  <Company>SWLS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Board as employer</dc:title>
  <dc:creator>kross</dc:creator>
  <cp:lastModifiedBy>becky</cp:lastModifiedBy>
  <cp:revision>44</cp:revision>
  <dcterms:created xsi:type="dcterms:W3CDTF">2011-06-27T20:42:20Z</dcterms:created>
  <dcterms:modified xsi:type="dcterms:W3CDTF">2011-11-08T17:40:01Z</dcterms:modified>
</cp:coreProperties>
</file>