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6"/>
  </p:notesMasterIdLst>
  <p:handoutMasterIdLst>
    <p:handoutMasterId r:id="rId77"/>
  </p:handoutMasterIdLst>
  <p:sldIdLst>
    <p:sldId id="256" r:id="rId2"/>
    <p:sldId id="372" r:id="rId3"/>
    <p:sldId id="371" r:id="rId4"/>
    <p:sldId id="381" r:id="rId5"/>
    <p:sldId id="460" r:id="rId6"/>
    <p:sldId id="383" r:id="rId7"/>
    <p:sldId id="384" r:id="rId8"/>
    <p:sldId id="385" r:id="rId9"/>
    <p:sldId id="398" r:id="rId10"/>
    <p:sldId id="404" r:id="rId11"/>
    <p:sldId id="405" r:id="rId12"/>
    <p:sldId id="480" r:id="rId13"/>
    <p:sldId id="408" r:id="rId14"/>
    <p:sldId id="471" r:id="rId15"/>
    <p:sldId id="482" r:id="rId16"/>
    <p:sldId id="483" r:id="rId17"/>
    <p:sldId id="465" r:id="rId18"/>
    <p:sldId id="464" r:id="rId19"/>
    <p:sldId id="459" r:id="rId20"/>
    <p:sldId id="378" r:id="rId21"/>
    <p:sldId id="485" r:id="rId22"/>
    <p:sldId id="439" r:id="rId23"/>
    <p:sldId id="399" r:id="rId24"/>
    <p:sldId id="424" r:id="rId25"/>
    <p:sldId id="401" r:id="rId26"/>
    <p:sldId id="402" r:id="rId27"/>
    <p:sldId id="490" r:id="rId28"/>
    <p:sldId id="380" r:id="rId29"/>
    <p:sldId id="430" r:id="rId30"/>
    <p:sldId id="487" r:id="rId31"/>
    <p:sldId id="488" r:id="rId32"/>
    <p:sldId id="268" r:id="rId33"/>
    <p:sldId id="417" r:id="rId34"/>
    <p:sldId id="418" r:id="rId35"/>
    <p:sldId id="419" r:id="rId36"/>
    <p:sldId id="486" r:id="rId37"/>
    <p:sldId id="450" r:id="rId38"/>
    <p:sldId id="456" r:id="rId39"/>
    <p:sldId id="432" r:id="rId40"/>
    <p:sldId id="449" r:id="rId41"/>
    <p:sldId id="453" r:id="rId42"/>
    <p:sldId id="458" r:id="rId43"/>
    <p:sldId id="455" r:id="rId44"/>
    <p:sldId id="429" r:id="rId45"/>
    <p:sldId id="444" r:id="rId46"/>
    <p:sldId id="440" r:id="rId47"/>
    <p:sldId id="427" r:id="rId48"/>
    <p:sldId id="423" r:id="rId49"/>
    <p:sldId id="441" r:id="rId50"/>
    <p:sldId id="473" r:id="rId51"/>
    <p:sldId id="479" r:id="rId52"/>
    <p:sldId id="377" r:id="rId53"/>
    <p:sldId id="270" r:id="rId54"/>
    <p:sldId id="273" r:id="rId55"/>
    <p:sldId id="468" r:id="rId56"/>
    <p:sldId id="463" r:id="rId57"/>
    <p:sldId id="466" r:id="rId58"/>
    <p:sldId id="414" r:id="rId59"/>
    <p:sldId id="472" r:id="rId60"/>
    <p:sldId id="462" r:id="rId61"/>
    <p:sldId id="461" r:id="rId62"/>
    <p:sldId id="425" r:id="rId63"/>
    <p:sldId id="469" r:id="rId64"/>
    <p:sldId id="428" r:id="rId65"/>
    <p:sldId id="467" r:id="rId66"/>
    <p:sldId id="470" r:id="rId67"/>
    <p:sldId id="280" r:id="rId68"/>
    <p:sldId id="474" r:id="rId69"/>
    <p:sldId id="478" r:id="rId70"/>
    <p:sldId id="476" r:id="rId71"/>
    <p:sldId id="344" r:id="rId72"/>
    <p:sldId id="445" r:id="rId73"/>
    <p:sldId id="481" r:id="rId74"/>
    <p:sldId id="330" r:id="rId7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3" autoAdjust="0"/>
    <p:restoredTop sz="99002" autoAdjust="0"/>
  </p:normalViewPr>
  <p:slideViewPr>
    <p:cSldViewPr>
      <p:cViewPr varScale="1">
        <p:scale>
          <a:sx n="106" d="100"/>
          <a:sy n="106" d="100"/>
        </p:scale>
        <p:origin x="-84"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43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tefaniemorrill\temporary\Morrill_30May1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tefaniemorrill\temporary\Morrill_30May1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tefaniemorrill\temporary\Morrill_30May1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tefaniemorrill\temporary\SeriesReport-2013060214581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tefaniemorrill\temporary\Morrill_30May13.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tefaniemorrill\temporary\Morrill_30May13.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tefaniemorrill\temporary\Morrill_30May13.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Owner\Documents\work\ebook%20talk\pub%20libdata%20charts%20and%20graph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tefaniemorrill\temporary\Morrill_30May1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marker>
            <c:symbol val="none"/>
          </c:marker>
          <c:cat>
            <c:strRef>
              <c:f>[Morrill_30May13.xls]Sheet1!$A$2:$A$12</c:f>
              <c:strCache>
                <c:ptCount val="11"/>
                <c:pt idx="0">
                  <c:v>2002</c:v>
                </c:pt>
                <c:pt idx="1">
                  <c:v>2003</c:v>
                </c:pt>
                <c:pt idx="2">
                  <c:v>2004</c:v>
                </c:pt>
                <c:pt idx="3">
                  <c:v>2005</c:v>
                </c:pt>
                <c:pt idx="4">
                  <c:v>2006</c:v>
                </c:pt>
                <c:pt idx="5">
                  <c:v>2007</c:v>
                </c:pt>
                <c:pt idx="6">
                  <c:v>2008</c:v>
                </c:pt>
                <c:pt idx="7">
                  <c:v>2009</c:v>
                </c:pt>
                <c:pt idx="8">
                  <c:v>2010</c:v>
                </c:pt>
                <c:pt idx="9">
                  <c:v>2011</c:v>
                </c:pt>
                <c:pt idx="10">
                  <c:v>2012 (preliminary)</c:v>
                </c:pt>
              </c:strCache>
            </c:strRef>
          </c:cat>
          <c:val>
            <c:numRef>
              <c:f>[Morrill_30May13.xls]Sheet1!$C$2:$C$12</c:f>
              <c:numCache>
                <c:formatCode>General</c:formatCode>
                <c:ptCount val="11"/>
                <c:pt idx="0">
                  <c:v>53294061</c:v>
                </c:pt>
                <c:pt idx="1">
                  <c:v>54723728</c:v>
                </c:pt>
                <c:pt idx="2">
                  <c:v>56790841</c:v>
                </c:pt>
                <c:pt idx="3">
                  <c:v>57933246</c:v>
                </c:pt>
                <c:pt idx="4">
                  <c:v>59630650</c:v>
                </c:pt>
                <c:pt idx="5">
                  <c:v>59883014</c:v>
                </c:pt>
                <c:pt idx="6">
                  <c:v>62431695</c:v>
                </c:pt>
                <c:pt idx="7">
                  <c:v>65608341</c:v>
                </c:pt>
                <c:pt idx="8">
                  <c:v>65340650</c:v>
                </c:pt>
                <c:pt idx="9">
                  <c:v>64576803</c:v>
                </c:pt>
                <c:pt idx="10">
                  <c:v>63637684</c:v>
                </c:pt>
              </c:numCache>
            </c:numRef>
          </c:val>
        </c:ser>
        <c:dLbls/>
        <c:marker val="1"/>
        <c:axId val="33999872"/>
        <c:axId val="34120448"/>
      </c:lineChart>
      <c:catAx>
        <c:axId val="33999872"/>
        <c:scaling>
          <c:orientation val="minMax"/>
        </c:scaling>
        <c:axPos val="b"/>
        <c:tickLblPos val="nextTo"/>
        <c:crossAx val="34120448"/>
        <c:crosses val="autoZero"/>
        <c:auto val="1"/>
        <c:lblAlgn val="ctr"/>
        <c:lblOffset val="100"/>
      </c:catAx>
      <c:valAx>
        <c:axId val="34120448"/>
        <c:scaling>
          <c:orientation val="minMax"/>
        </c:scaling>
        <c:axPos val="l"/>
        <c:majorGridlines/>
        <c:numFmt formatCode="General" sourceLinked="1"/>
        <c:tickLblPos val="nextTo"/>
        <c:crossAx val="33999872"/>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marker>
            <c:symbol val="none"/>
          </c:marker>
          <c:cat>
            <c:strRef>
              <c:f>[Morrill_30May13.xls]Sheet1!$A$2:$A$12</c:f>
              <c:strCache>
                <c:ptCount val="11"/>
                <c:pt idx="0">
                  <c:v>2002</c:v>
                </c:pt>
                <c:pt idx="1">
                  <c:v>2003</c:v>
                </c:pt>
                <c:pt idx="2">
                  <c:v>2004</c:v>
                </c:pt>
                <c:pt idx="3">
                  <c:v>2005</c:v>
                </c:pt>
                <c:pt idx="4">
                  <c:v>2006</c:v>
                </c:pt>
                <c:pt idx="5">
                  <c:v>2007</c:v>
                </c:pt>
                <c:pt idx="6">
                  <c:v>2008</c:v>
                </c:pt>
                <c:pt idx="7">
                  <c:v>2009</c:v>
                </c:pt>
                <c:pt idx="8">
                  <c:v>2010</c:v>
                </c:pt>
                <c:pt idx="9">
                  <c:v>2011</c:v>
                </c:pt>
                <c:pt idx="10">
                  <c:v>2012 (preliminary)</c:v>
                </c:pt>
              </c:strCache>
            </c:strRef>
          </c:cat>
          <c:val>
            <c:numRef>
              <c:f>[Morrill_30May13.xls]Sheet1!$D$2:$D$12</c:f>
              <c:numCache>
                <c:formatCode>0</c:formatCode>
                <c:ptCount val="11"/>
                <c:pt idx="0">
                  <c:v>1032404</c:v>
                </c:pt>
                <c:pt idx="1">
                  <c:v>1031661</c:v>
                </c:pt>
                <c:pt idx="2">
                  <c:v>1029922</c:v>
                </c:pt>
                <c:pt idx="3">
                  <c:v>1030085</c:v>
                </c:pt>
                <c:pt idx="4">
                  <c:v>1042013</c:v>
                </c:pt>
                <c:pt idx="5">
                  <c:v>1047234</c:v>
                </c:pt>
                <c:pt idx="6">
                  <c:v>1057196</c:v>
                </c:pt>
                <c:pt idx="7">
                  <c:v>1054489</c:v>
                </c:pt>
                <c:pt idx="8">
                  <c:v>1054271</c:v>
                </c:pt>
                <c:pt idx="9">
                  <c:v>1060711</c:v>
                </c:pt>
                <c:pt idx="10">
                  <c:v>1073339</c:v>
                </c:pt>
              </c:numCache>
            </c:numRef>
          </c:val>
        </c:ser>
        <c:dLbls/>
        <c:marker val="1"/>
        <c:axId val="34213888"/>
        <c:axId val="34215424"/>
      </c:lineChart>
      <c:catAx>
        <c:axId val="34213888"/>
        <c:scaling>
          <c:orientation val="minMax"/>
        </c:scaling>
        <c:axPos val="b"/>
        <c:tickLblPos val="nextTo"/>
        <c:crossAx val="34215424"/>
        <c:crosses val="autoZero"/>
        <c:auto val="1"/>
        <c:lblAlgn val="ctr"/>
        <c:lblOffset val="100"/>
      </c:catAx>
      <c:valAx>
        <c:axId val="34215424"/>
        <c:scaling>
          <c:orientation val="minMax"/>
        </c:scaling>
        <c:axPos val="l"/>
        <c:majorGridlines/>
        <c:numFmt formatCode="0" sourceLinked="1"/>
        <c:tickLblPos val="nextTo"/>
        <c:crossAx val="34213888"/>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marker>
            <c:symbol val="none"/>
          </c:marker>
          <c:cat>
            <c:strRef>
              <c:f>[Morrill_30May13.xls]Sheet1!$A$2:$A$12</c:f>
              <c:strCache>
                <c:ptCount val="11"/>
                <c:pt idx="0">
                  <c:v>2002</c:v>
                </c:pt>
                <c:pt idx="1">
                  <c:v>2003</c:v>
                </c:pt>
                <c:pt idx="2">
                  <c:v>2004</c:v>
                </c:pt>
                <c:pt idx="3">
                  <c:v>2005</c:v>
                </c:pt>
                <c:pt idx="4">
                  <c:v>2006</c:v>
                </c:pt>
                <c:pt idx="5">
                  <c:v>2007</c:v>
                </c:pt>
                <c:pt idx="6">
                  <c:v>2008</c:v>
                </c:pt>
                <c:pt idx="7">
                  <c:v>2009</c:v>
                </c:pt>
                <c:pt idx="8">
                  <c:v>2010</c:v>
                </c:pt>
                <c:pt idx="9">
                  <c:v>2011</c:v>
                </c:pt>
                <c:pt idx="10">
                  <c:v>2012 (preliminary)</c:v>
                </c:pt>
              </c:strCache>
            </c:strRef>
          </c:cat>
          <c:val>
            <c:numRef>
              <c:f>[Morrill_30May13.xls]Sheet1!$B$2:$B$12</c:f>
              <c:numCache>
                <c:formatCode>General</c:formatCode>
                <c:ptCount val="11"/>
                <c:pt idx="0">
                  <c:v>30315549</c:v>
                </c:pt>
                <c:pt idx="1">
                  <c:v>31265470</c:v>
                </c:pt>
                <c:pt idx="2">
                  <c:v>31845674</c:v>
                </c:pt>
                <c:pt idx="3">
                  <c:v>33084961</c:v>
                </c:pt>
                <c:pt idx="4">
                  <c:v>32824322</c:v>
                </c:pt>
                <c:pt idx="5">
                  <c:v>33252067</c:v>
                </c:pt>
                <c:pt idx="6">
                  <c:v>33517304</c:v>
                </c:pt>
                <c:pt idx="7">
                  <c:v>35781390</c:v>
                </c:pt>
                <c:pt idx="8">
                  <c:v>35155304</c:v>
                </c:pt>
                <c:pt idx="9">
                  <c:v>34463863</c:v>
                </c:pt>
                <c:pt idx="10">
                  <c:v>33671270</c:v>
                </c:pt>
              </c:numCache>
            </c:numRef>
          </c:val>
        </c:ser>
        <c:dLbls/>
        <c:marker val="1"/>
        <c:axId val="34264192"/>
        <c:axId val="34265728"/>
      </c:lineChart>
      <c:catAx>
        <c:axId val="34264192"/>
        <c:scaling>
          <c:orientation val="minMax"/>
        </c:scaling>
        <c:axPos val="b"/>
        <c:tickLblPos val="nextTo"/>
        <c:crossAx val="34265728"/>
        <c:crosses val="autoZero"/>
        <c:auto val="1"/>
        <c:lblAlgn val="ctr"/>
        <c:lblOffset val="100"/>
      </c:catAx>
      <c:valAx>
        <c:axId val="34265728"/>
        <c:scaling>
          <c:orientation val="minMax"/>
        </c:scaling>
        <c:delete val="1"/>
        <c:axPos val="l"/>
        <c:majorGridlines/>
        <c:numFmt formatCode="General" sourceLinked="1"/>
        <c:tickLblPos val="none"/>
        <c:crossAx val="3426419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1"/>
          <c:order val="0"/>
          <c:marker>
            <c:symbol val="none"/>
          </c:marker>
          <c:cat>
            <c:numRef>
              <c:f>'[SeriesReport-20130602145812.xls]BLS Data Series'!$A$12:$A$22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'[SeriesReport-20130602145812.xls]BLS Data Series'!$B$12:$B$22</c:f>
              <c:numCache>
                <c:formatCode>#0</c:formatCode>
                <c:ptCount val="11"/>
                <c:pt idx="0">
                  <c:v>160805</c:v>
                </c:pt>
                <c:pt idx="1">
                  <c:v>167995</c:v>
                </c:pt>
                <c:pt idx="2">
                  <c:v>160560</c:v>
                </c:pt>
                <c:pt idx="3">
                  <c:v>146531</c:v>
                </c:pt>
                <c:pt idx="4">
                  <c:v>144415</c:v>
                </c:pt>
                <c:pt idx="5">
                  <c:v>149620</c:v>
                </c:pt>
                <c:pt idx="6">
                  <c:v>136605</c:v>
                </c:pt>
                <c:pt idx="7">
                  <c:v>222851</c:v>
                </c:pt>
                <c:pt idx="8">
                  <c:v>283600</c:v>
                </c:pt>
                <c:pt idx="9">
                  <c:v>236653</c:v>
                </c:pt>
                <c:pt idx="10">
                  <c:v>214243</c:v>
                </c:pt>
              </c:numCache>
            </c:numRef>
          </c:val>
        </c:ser>
        <c:dLbls/>
        <c:marker val="1"/>
        <c:axId val="34621312"/>
        <c:axId val="34622848"/>
      </c:lineChart>
      <c:catAx>
        <c:axId val="34621312"/>
        <c:scaling>
          <c:orientation val="minMax"/>
        </c:scaling>
        <c:axPos val="b"/>
        <c:numFmt formatCode="General" sourceLinked="1"/>
        <c:tickLblPos val="nextTo"/>
        <c:crossAx val="34622848"/>
        <c:crosses val="autoZero"/>
        <c:auto val="1"/>
        <c:lblAlgn val="ctr"/>
        <c:lblOffset val="100"/>
      </c:catAx>
      <c:valAx>
        <c:axId val="34622848"/>
        <c:scaling>
          <c:orientation val="minMax"/>
        </c:scaling>
        <c:delete val="1"/>
        <c:axPos val="l"/>
        <c:majorGridlines/>
        <c:numFmt formatCode="#0" sourceLinked="1"/>
        <c:tickLblPos val="none"/>
        <c:crossAx val="34621312"/>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'[Morrill_30May13.xls]Mintel cell phone use'!$B$1</c:f>
              <c:strCache>
                <c:ptCount val="1"/>
                <c:pt idx="0">
                  <c:v>Email</c:v>
                </c:pt>
              </c:strCache>
            </c:strRef>
          </c:tx>
          <c:cat>
            <c:strRef>
              <c:f>'[Morrill_30May13.xls]Mintel cell phone use'!$A$2:$A$5</c:f>
              <c:strCache>
                <c:ptCount val="4"/>
                <c:pt idx="0">
                  <c:v>January - June 2007</c:v>
                </c:pt>
                <c:pt idx="1">
                  <c:v>November 2008 - June 2009</c:v>
                </c:pt>
                <c:pt idx="2">
                  <c:v>October 2010 - June 2011</c:v>
                </c:pt>
                <c:pt idx="3">
                  <c:v>August 2011 - March 2012</c:v>
                </c:pt>
              </c:strCache>
            </c:strRef>
          </c:cat>
          <c:val>
            <c:numRef>
              <c:f>'[Morrill_30May13.xls]Mintel cell phone use'!$B$2:$B$5</c:f>
              <c:numCache>
                <c:formatCode>General</c:formatCode>
                <c:ptCount val="4"/>
                <c:pt idx="0">
                  <c:v>26</c:v>
                </c:pt>
                <c:pt idx="1">
                  <c:v>20</c:v>
                </c:pt>
                <c:pt idx="2">
                  <c:v>39</c:v>
                </c:pt>
                <c:pt idx="3">
                  <c:v>48</c:v>
                </c:pt>
              </c:numCache>
            </c:numRef>
          </c:val>
        </c:ser>
        <c:ser>
          <c:idx val="1"/>
          <c:order val="1"/>
          <c:tx>
            <c:strRef>
              <c:f>'[Morrill_30May13.xls]Mintel cell phone use'!$C$1</c:f>
              <c:strCache>
                <c:ptCount val="1"/>
                <c:pt idx="0">
                  <c:v>Web browsing</c:v>
                </c:pt>
              </c:strCache>
            </c:strRef>
          </c:tx>
          <c:cat>
            <c:strRef>
              <c:f>'[Morrill_30May13.xls]Mintel cell phone use'!$A$2:$A$5</c:f>
              <c:strCache>
                <c:ptCount val="4"/>
                <c:pt idx="0">
                  <c:v>January - June 2007</c:v>
                </c:pt>
                <c:pt idx="1">
                  <c:v>November 2008 - June 2009</c:v>
                </c:pt>
                <c:pt idx="2">
                  <c:v>October 2010 - June 2011</c:v>
                </c:pt>
                <c:pt idx="3">
                  <c:v>August 2011 - March 2012</c:v>
                </c:pt>
              </c:strCache>
            </c:strRef>
          </c:cat>
          <c:val>
            <c:numRef>
              <c:f>'[Morrill_30May13.xls]Mintel cell phone use'!$C$2:$C$5</c:f>
              <c:numCache>
                <c:formatCode>General</c:formatCode>
                <c:ptCount val="4"/>
                <c:pt idx="1">
                  <c:v>18</c:v>
                </c:pt>
                <c:pt idx="2">
                  <c:v>36</c:v>
                </c:pt>
                <c:pt idx="3">
                  <c:v>43</c:v>
                </c:pt>
              </c:numCache>
            </c:numRef>
          </c:val>
        </c:ser>
        <c:ser>
          <c:idx val="2"/>
          <c:order val="2"/>
          <c:tx>
            <c:strRef>
              <c:f>'[Morrill_30May13.xls]Mintel cell phone use'!$D$1</c:f>
              <c:strCache>
                <c:ptCount val="1"/>
                <c:pt idx="0">
                  <c:v>WiFi</c:v>
                </c:pt>
              </c:strCache>
            </c:strRef>
          </c:tx>
          <c:cat>
            <c:strRef>
              <c:f>'[Morrill_30May13.xls]Mintel cell phone use'!$A$2:$A$5</c:f>
              <c:strCache>
                <c:ptCount val="4"/>
                <c:pt idx="0">
                  <c:v>January - June 2007</c:v>
                </c:pt>
                <c:pt idx="1">
                  <c:v>November 2008 - June 2009</c:v>
                </c:pt>
                <c:pt idx="2">
                  <c:v>October 2010 - June 2011</c:v>
                </c:pt>
                <c:pt idx="3">
                  <c:v>August 2011 - March 2012</c:v>
                </c:pt>
              </c:strCache>
            </c:strRef>
          </c:cat>
          <c:val>
            <c:numRef>
              <c:f>'[Morrill_30May13.xls]Mintel cell phone use'!$D$2:$D$5</c:f>
              <c:numCache>
                <c:formatCode>General</c:formatCode>
                <c:ptCount val="4"/>
                <c:pt idx="2">
                  <c:v>22</c:v>
                </c:pt>
                <c:pt idx="3">
                  <c:v>34</c:v>
                </c:pt>
              </c:numCache>
            </c:numRef>
          </c:val>
        </c:ser>
        <c:dLbls/>
        <c:axId val="34896128"/>
        <c:axId val="34910208"/>
      </c:barChart>
      <c:catAx>
        <c:axId val="34896128"/>
        <c:scaling>
          <c:orientation val="minMax"/>
        </c:scaling>
        <c:axPos val="b"/>
        <c:tickLblPos val="nextTo"/>
        <c:crossAx val="34910208"/>
        <c:crosses val="autoZero"/>
        <c:auto val="1"/>
        <c:lblAlgn val="ctr"/>
        <c:lblOffset val="100"/>
      </c:catAx>
      <c:valAx>
        <c:axId val="34910208"/>
        <c:scaling>
          <c:orientation val="minMax"/>
        </c:scaling>
        <c:axPos val="l"/>
        <c:majorGridlines/>
        <c:numFmt formatCode="General" sourceLinked="1"/>
        <c:tickLblPos val="nextTo"/>
        <c:crossAx val="34896128"/>
        <c:crosses val="autoZero"/>
        <c:crossBetween val="between"/>
      </c:valAx>
    </c:plotArea>
    <c:legend>
      <c:legendPos val="r"/>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marker>
            <c:symbol val="none"/>
          </c:marker>
          <c:cat>
            <c:strRef>
              <c:f>'[Morrill_30May13.xls]OverDrive circulation'!$A$1:$A$8</c:f>
              <c:strCache>
                <c:ptCount val="8"/>
                <c:pt idx="0">
                  <c:v>2006</c:v>
                </c:pt>
                <c:pt idx="1">
                  <c:v>2007</c:v>
                </c:pt>
                <c:pt idx="2">
                  <c:v>2008</c:v>
                </c:pt>
                <c:pt idx="3">
                  <c:v>2009</c:v>
                </c:pt>
                <c:pt idx="4">
                  <c:v>2010</c:v>
                </c:pt>
                <c:pt idx="5">
                  <c:v>2011</c:v>
                </c:pt>
                <c:pt idx="6">
                  <c:v>2012</c:v>
                </c:pt>
                <c:pt idx="7">
                  <c:v>2013 (projected)</c:v>
                </c:pt>
              </c:strCache>
            </c:strRef>
          </c:cat>
          <c:val>
            <c:numRef>
              <c:f>'[Morrill_30May13.xls]OverDrive circulation'!$B$1:$B$8</c:f>
              <c:numCache>
                <c:formatCode>General</c:formatCode>
                <c:ptCount val="8"/>
                <c:pt idx="0">
                  <c:v>31906</c:v>
                </c:pt>
                <c:pt idx="1">
                  <c:v>84408</c:v>
                </c:pt>
                <c:pt idx="2">
                  <c:v>147793</c:v>
                </c:pt>
                <c:pt idx="3">
                  <c:v>200734</c:v>
                </c:pt>
                <c:pt idx="4">
                  <c:v>279525</c:v>
                </c:pt>
                <c:pt idx="5">
                  <c:v>514640</c:v>
                </c:pt>
                <c:pt idx="6" formatCode="0">
                  <c:v>1190122</c:v>
                </c:pt>
                <c:pt idx="7">
                  <c:v>1965648</c:v>
                </c:pt>
              </c:numCache>
            </c:numRef>
          </c:val>
        </c:ser>
        <c:dLbls/>
        <c:marker val="1"/>
        <c:axId val="34921856"/>
        <c:axId val="34948224"/>
      </c:lineChart>
      <c:catAx>
        <c:axId val="34921856"/>
        <c:scaling>
          <c:orientation val="minMax"/>
        </c:scaling>
        <c:axPos val="b"/>
        <c:tickLblPos val="nextTo"/>
        <c:crossAx val="34948224"/>
        <c:crosses val="autoZero"/>
        <c:auto val="1"/>
        <c:lblAlgn val="ctr"/>
        <c:lblOffset val="100"/>
      </c:catAx>
      <c:valAx>
        <c:axId val="34948224"/>
        <c:scaling>
          <c:orientation val="minMax"/>
        </c:scaling>
        <c:axPos val="l"/>
        <c:majorGridlines/>
        <c:numFmt formatCode="General" sourceLinked="1"/>
        <c:tickLblPos val="nextTo"/>
        <c:crossAx val="34921856"/>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[Morrill_30May13.xls]Sheet1!$C$1</c:f>
              <c:strCache>
                <c:ptCount val="1"/>
                <c:pt idx="0">
                  <c:v>Total Circulation (physical)</c:v>
                </c:pt>
              </c:strCache>
            </c:strRef>
          </c:tx>
          <c:cat>
            <c:strRef>
              <c:f>[Morrill_30May13.xls]Sheet1!$A$6:$A$12</c:f>
              <c:strCache>
                <c:ptCount val="7"/>
                <c:pt idx="0">
                  <c:v>2006</c:v>
                </c:pt>
                <c:pt idx="1">
                  <c:v>2007</c:v>
                </c:pt>
                <c:pt idx="2">
                  <c:v>2008</c:v>
                </c:pt>
                <c:pt idx="3">
                  <c:v>2009</c:v>
                </c:pt>
                <c:pt idx="4">
                  <c:v>2010</c:v>
                </c:pt>
                <c:pt idx="5">
                  <c:v>2011</c:v>
                </c:pt>
                <c:pt idx="6">
                  <c:v>2012 (preliminary)</c:v>
                </c:pt>
              </c:strCache>
            </c:strRef>
          </c:cat>
          <c:val>
            <c:numRef>
              <c:f>[Morrill_30May13.xls]Sheet1!$C$6:$C$12</c:f>
              <c:numCache>
                <c:formatCode>General</c:formatCode>
                <c:ptCount val="7"/>
                <c:pt idx="0">
                  <c:v>59630650</c:v>
                </c:pt>
                <c:pt idx="1">
                  <c:v>59883014</c:v>
                </c:pt>
                <c:pt idx="2">
                  <c:v>62431695</c:v>
                </c:pt>
                <c:pt idx="3">
                  <c:v>65608341</c:v>
                </c:pt>
                <c:pt idx="4">
                  <c:v>65340650</c:v>
                </c:pt>
                <c:pt idx="5">
                  <c:v>64576803</c:v>
                </c:pt>
                <c:pt idx="6">
                  <c:v>63637684</c:v>
                </c:pt>
              </c:numCache>
            </c:numRef>
          </c:val>
        </c:ser>
        <c:ser>
          <c:idx val="1"/>
          <c:order val="1"/>
          <c:tx>
            <c:strRef>
              <c:f>[Morrill_30May13.xls]Sheet1!$I$1</c:f>
              <c:strCache>
                <c:ptCount val="1"/>
                <c:pt idx="0">
                  <c:v>OverDrive circ</c:v>
                </c:pt>
              </c:strCache>
            </c:strRef>
          </c:tx>
          <c:cat>
            <c:strRef>
              <c:f>[Morrill_30May13.xls]Sheet1!$A$6:$A$12</c:f>
              <c:strCache>
                <c:ptCount val="7"/>
                <c:pt idx="0">
                  <c:v>2006</c:v>
                </c:pt>
                <c:pt idx="1">
                  <c:v>2007</c:v>
                </c:pt>
                <c:pt idx="2">
                  <c:v>2008</c:v>
                </c:pt>
                <c:pt idx="3">
                  <c:v>2009</c:v>
                </c:pt>
                <c:pt idx="4">
                  <c:v>2010</c:v>
                </c:pt>
                <c:pt idx="5">
                  <c:v>2011</c:v>
                </c:pt>
                <c:pt idx="6">
                  <c:v>2012 (preliminary)</c:v>
                </c:pt>
              </c:strCache>
            </c:strRef>
          </c:cat>
          <c:val>
            <c:numRef>
              <c:f>[Morrill_30May13.xls]Sheet1!$I$6:$I$12</c:f>
              <c:numCache>
                <c:formatCode>General</c:formatCode>
                <c:ptCount val="7"/>
                <c:pt idx="0">
                  <c:v>31906</c:v>
                </c:pt>
                <c:pt idx="1">
                  <c:v>84408</c:v>
                </c:pt>
                <c:pt idx="2">
                  <c:v>147793</c:v>
                </c:pt>
                <c:pt idx="3">
                  <c:v>200734</c:v>
                </c:pt>
                <c:pt idx="4">
                  <c:v>279525</c:v>
                </c:pt>
                <c:pt idx="5">
                  <c:v>514640</c:v>
                </c:pt>
                <c:pt idx="6" formatCode="0">
                  <c:v>1190122</c:v>
                </c:pt>
              </c:numCache>
            </c:numRef>
          </c:val>
        </c:ser>
        <c:dLbls/>
        <c:overlap val="100"/>
        <c:axId val="34994048"/>
        <c:axId val="34995584"/>
      </c:barChart>
      <c:catAx>
        <c:axId val="34994048"/>
        <c:scaling>
          <c:orientation val="minMax"/>
        </c:scaling>
        <c:axPos val="b"/>
        <c:tickLblPos val="nextTo"/>
        <c:crossAx val="34995584"/>
        <c:crosses val="autoZero"/>
        <c:auto val="1"/>
        <c:lblAlgn val="ctr"/>
        <c:lblOffset val="100"/>
      </c:catAx>
      <c:valAx>
        <c:axId val="34995584"/>
        <c:scaling>
          <c:orientation val="minMax"/>
          <c:max val="1"/>
          <c:min val="0"/>
        </c:scaling>
        <c:axPos val="l"/>
        <c:majorGridlines/>
        <c:numFmt formatCode="0%" sourceLinked="1"/>
        <c:tickLblPos val="nextTo"/>
        <c:crossAx val="34994048"/>
        <c:crosses val="autoZero"/>
        <c:crossBetween val="between"/>
      </c:valAx>
    </c:plotArea>
    <c:legend>
      <c:legendPos val="r"/>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0532054503825324"/>
          <c:y val="1.6257309941520467E-2"/>
          <c:w val="0.78177081588205732"/>
          <c:h val="0.89705668370401059"/>
        </c:manualLayout>
      </c:layout>
      <c:barChart>
        <c:barDir val="col"/>
        <c:grouping val="clustered"/>
        <c:ser>
          <c:idx val="0"/>
          <c:order val="0"/>
          <c:tx>
            <c:strRef>
              <c:f>'Formats in OverDrive'!$C$1</c:f>
              <c:strCache>
                <c:ptCount val="1"/>
                <c:pt idx="0">
                  <c:v>Owned</c:v>
                </c:pt>
              </c:strCache>
            </c:strRef>
          </c:tx>
          <c:cat>
            <c:strRef>
              <c:f>'Formats in OverDrive'!$A$2:$A$8</c:f>
              <c:strCache>
                <c:ptCount val="7"/>
                <c:pt idx="0">
                  <c:v>EPUB</c:v>
                </c:pt>
                <c:pt idx="1">
                  <c:v>Kindle</c:v>
                </c:pt>
                <c:pt idx="2">
                  <c:v>WMA</c:v>
                </c:pt>
                <c:pt idx="3">
                  <c:v>PDF</c:v>
                </c:pt>
                <c:pt idx="4">
                  <c:v>MP3</c:v>
                </c:pt>
                <c:pt idx="5">
                  <c:v>OEPUB</c:v>
                </c:pt>
                <c:pt idx="6">
                  <c:v>OPDF</c:v>
                </c:pt>
              </c:strCache>
            </c:strRef>
          </c:cat>
          <c:val>
            <c:numRef>
              <c:f>'Formats in OverDrive'!$C$2:$C$8</c:f>
              <c:numCache>
                <c:formatCode>0.00%</c:formatCode>
                <c:ptCount val="7"/>
                <c:pt idx="0">
                  <c:v>0.28549299047323989</c:v>
                </c:pt>
                <c:pt idx="1">
                  <c:v>0.2572483412077558</c:v>
                </c:pt>
                <c:pt idx="2">
                  <c:v>0.20199829602664501</c:v>
                </c:pt>
                <c:pt idx="3">
                  <c:v>0.16218728216249864</c:v>
                </c:pt>
                <c:pt idx="4">
                  <c:v>4.6936720625822964E-2</c:v>
                </c:pt>
                <c:pt idx="5">
                  <c:v>2.3623266981643611E-2</c:v>
                </c:pt>
                <c:pt idx="6">
                  <c:v>2.2513102522397126E-2</c:v>
                </c:pt>
              </c:numCache>
            </c:numRef>
          </c:val>
        </c:ser>
        <c:ser>
          <c:idx val="1"/>
          <c:order val="1"/>
          <c:tx>
            <c:strRef>
              <c:f>'Formats in OverDrive'!$E$1</c:f>
              <c:strCache>
                <c:ptCount val="1"/>
                <c:pt idx="0">
                  <c:v>Circulation</c:v>
                </c:pt>
              </c:strCache>
            </c:strRef>
          </c:tx>
          <c:cat>
            <c:strRef>
              <c:f>'Formats in OverDrive'!$A$2:$A$8</c:f>
              <c:strCache>
                <c:ptCount val="7"/>
                <c:pt idx="0">
                  <c:v>EPUB</c:v>
                </c:pt>
                <c:pt idx="1">
                  <c:v>Kindle</c:v>
                </c:pt>
                <c:pt idx="2">
                  <c:v>WMA</c:v>
                </c:pt>
                <c:pt idx="3">
                  <c:v>PDF</c:v>
                </c:pt>
                <c:pt idx="4">
                  <c:v>MP3</c:v>
                </c:pt>
                <c:pt idx="5">
                  <c:v>OEPUB</c:v>
                </c:pt>
                <c:pt idx="6">
                  <c:v>OPDF</c:v>
                </c:pt>
              </c:strCache>
            </c:strRef>
          </c:cat>
          <c:val>
            <c:numRef>
              <c:f>'Formats in OverDrive'!$E$2:$E$8</c:f>
              <c:numCache>
                <c:formatCode>0.00%</c:formatCode>
                <c:ptCount val="7"/>
                <c:pt idx="0">
                  <c:v>0.29044659124993039</c:v>
                </c:pt>
                <c:pt idx="1">
                  <c:v>0.31175659523415461</c:v>
                </c:pt>
                <c:pt idx="2">
                  <c:v>0.29167543345226332</c:v>
                </c:pt>
                <c:pt idx="3">
                  <c:v>2.473688451569292E-2</c:v>
                </c:pt>
                <c:pt idx="4">
                  <c:v>7.7558073426119506E-2</c:v>
                </c:pt>
                <c:pt idx="5">
                  <c:v>3.2254309901021314E-3</c:v>
                </c:pt>
                <c:pt idx="6">
                  <c:v>6.0099113174352336E-4</c:v>
                </c:pt>
              </c:numCache>
            </c:numRef>
          </c:val>
        </c:ser>
        <c:dLbls/>
        <c:axId val="36644352"/>
        <c:axId val="36645888"/>
      </c:barChart>
      <c:catAx>
        <c:axId val="36644352"/>
        <c:scaling>
          <c:orientation val="minMax"/>
        </c:scaling>
        <c:axPos val="b"/>
        <c:tickLblPos val="nextTo"/>
        <c:txPr>
          <a:bodyPr/>
          <a:lstStyle/>
          <a:p>
            <a:pPr>
              <a:defRPr baseline="0">
                <a:solidFill>
                  <a:schemeClr val="bg1"/>
                </a:solidFill>
                <a:latin typeface="Bell MT" pitchFamily="18" charset="0"/>
              </a:defRPr>
            </a:pPr>
            <a:endParaRPr lang="en-US"/>
          </a:p>
        </c:txPr>
        <c:crossAx val="36645888"/>
        <c:crosses val="autoZero"/>
        <c:auto val="1"/>
        <c:lblAlgn val="ctr"/>
        <c:lblOffset val="100"/>
      </c:catAx>
      <c:valAx>
        <c:axId val="36645888"/>
        <c:scaling>
          <c:orientation val="minMax"/>
        </c:scaling>
        <c:axPos val="l"/>
        <c:majorGridlines/>
        <c:numFmt formatCode="0.00%" sourceLinked="1"/>
        <c:tickLblPos val="nextTo"/>
        <c:txPr>
          <a:bodyPr/>
          <a:lstStyle/>
          <a:p>
            <a:pPr>
              <a:defRPr>
                <a:solidFill>
                  <a:schemeClr val="bg1"/>
                </a:solidFill>
                <a:latin typeface="Bell MT" pitchFamily="18" charset="0"/>
              </a:defRPr>
            </a:pPr>
            <a:endParaRPr lang="en-US"/>
          </a:p>
        </c:txPr>
        <c:crossAx val="36644352"/>
        <c:crosses val="autoZero"/>
        <c:crossBetween val="between"/>
      </c:valAx>
      <c:spPr>
        <a:noFill/>
      </c:spPr>
    </c:plotArea>
    <c:legend>
      <c:legendPos val="r"/>
      <c:layout/>
      <c:txPr>
        <a:bodyPr/>
        <a:lstStyle/>
        <a:p>
          <a:pPr>
            <a:defRPr>
              <a:solidFill>
                <a:schemeClr val="bg1"/>
              </a:solidFill>
              <a:latin typeface="Bell MT" pitchFamily="18" charset="0"/>
            </a:defRPr>
          </a:pPr>
          <a:endParaRPr lang="en-US"/>
        </a:p>
      </c:txPr>
    </c:legend>
    <c:plotVisOnly val="1"/>
    <c:dispBlanksAs val="gap"/>
  </c:chart>
  <c:spPr>
    <a:noFill/>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marker>
            <c:symbol val="none"/>
          </c:marker>
          <c:cat>
            <c:strRef>
              <c:f>[Morrill_30May13.xls]Sheet1!$A$2:$A$12</c:f>
              <c:strCache>
                <c:ptCount val="11"/>
                <c:pt idx="0">
                  <c:v>2002</c:v>
                </c:pt>
                <c:pt idx="1">
                  <c:v>2003</c:v>
                </c:pt>
                <c:pt idx="2">
                  <c:v>2004</c:v>
                </c:pt>
                <c:pt idx="3">
                  <c:v>2005</c:v>
                </c:pt>
                <c:pt idx="4">
                  <c:v>2006</c:v>
                </c:pt>
                <c:pt idx="5">
                  <c:v>2007</c:v>
                </c:pt>
                <c:pt idx="6">
                  <c:v>2008</c:v>
                </c:pt>
                <c:pt idx="7">
                  <c:v>2009</c:v>
                </c:pt>
                <c:pt idx="8">
                  <c:v>2010</c:v>
                </c:pt>
                <c:pt idx="9">
                  <c:v>2011</c:v>
                </c:pt>
                <c:pt idx="10">
                  <c:v>2012 (preliminary)</c:v>
                </c:pt>
              </c:strCache>
            </c:strRef>
          </c:cat>
          <c:val>
            <c:numRef>
              <c:f>[Morrill_30May13.xls]Sheet1!$E$2:$E$12</c:f>
              <c:numCache>
                <c:formatCode>General</c:formatCode>
                <c:ptCount val="11"/>
                <c:pt idx="0">
                  <c:v>1443352</c:v>
                </c:pt>
                <c:pt idx="1">
                  <c:v>1497042</c:v>
                </c:pt>
                <c:pt idx="2">
                  <c:v>1562541</c:v>
                </c:pt>
                <c:pt idx="3">
                  <c:v>1636455</c:v>
                </c:pt>
                <c:pt idx="4">
                  <c:v>1678962</c:v>
                </c:pt>
                <c:pt idx="5">
                  <c:v>1700888</c:v>
                </c:pt>
                <c:pt idx="6">
                  <c:v>1810023</c:v>
                </c:pt>
                <c:pt idx="7">
                  <c:v>1858889</c:v>
                </c:pt>
                <c:pt idx="8">
                  <c:v>1981449</c:v>
                </c:pt>
                <c:pt idx="9">
                  <c:v>2042430</c:v>
                </c:pt>
                <c:pt idx="10">
                  <c:v>2095821</c:v>
                </c:pt>
              </c:numCache>
            </c:numRef>
          </c:val>
        </c:ser>
        <c:dLbls/>
        <c:marker val="1"/>
        <c:axId val="36690176"/>
        <c:axId val="36691968"/>
      </c:lineChart>
      <c:catAx>
        <c:axId val="36690176"/>
        <c:scaling>
          <c:orientation val="minMax"/>
        </c:scaling>
        <c:axPos val="b"/>
        <c:tickLblPos val="nextTo"/>
        <c:crossAx val="36691968"/>
        <c:crosses val="autoZero"/>
        <c:auto val="1"/>
        <c:lblAlgn val="ctr"/>
        <c:lblOffset val="100"/>
      </c:catAx>
      <c:valAx>
        <c:axId val="36691968"/>
        <c:scaling>
          <c:orientation val="minMax"/>
        </c:scaling>
        <c:axPos val="l"/>
        <c:majorGridlines/>
        <c:numFmt formatCode="General" sourceLinked="1"/>
        <c:tickLblPos val="nextTo"/>
        <c:crossAx val="36690176"/>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1969" cy="465296"/>
          </a:xfrm>
          <a:prstGeom prst="rect">
            <a:avLst/>
          </a:prstGeom>
        </p:spPr>
        <p:txBody>
          <a:bodyPr vert="horz" lIns="91511" tIns="45754" rIns="91511" bIns="45754" rtlCol="0"/>
          <a:lstStyle>
            <a:lvl1pPr algn="l">
              <a:defRPr sz="1100"/>
            </a:lvl1pPr>
          </a:lstStyle>
          <a:p>
            <a:endParaRPr lang="en-US"/>
          </a:p>
        </p:txBody>
      </p:sp>
      <p:sp>
        <p:nvSpPr>
          <p:cNvPr id="3" name="Date Placeholder 2"/>
          <p:cNvSpPr>
            <a:spLocks noGrp="1"/>
          </p:cNvSpPr>
          <p:nvPr>
            <p:ph type="dt" sz="quarter" idx="1"/>
          </p:nvPr>
        </p:nvSpPr>
        <p:spPr>
          <a:xfrm>
            <a:off x="3976335" y="0"/>
            <a:ext cx="3041969" cy="465296"/>
          </a:xfrm>
          <a:prstGeom prst="rect">
            <a:avLst/>
          </a:prstGeom>
        </p:spPr>
        <p:txBody>
          <a:bodyPr vert="horz" lIns="91511" tIns="45754" rIns="91511" bIns="45754" rtlCol="0"/>
          <a:lstStyle>
            <a:lvl1pPr algn="r">
              <a:defRPr sz="1100"/>
            </a:lvl1pPr>
          </a:lstStyle>
          <a:p>
            <a:fld id="{C3E46AB7-8A98-44F0-991A-8DC2A143DB4D}" type="datetimeFigureOut">
              <a:rPr lang="en-US" smtClean="0"/>
              <a:pPr/>
              <a:t>6/19/2013</a:t>
            </a:fld>
            <a:endParaRPr lang="en-US"/>
          </a:p>
        </p:txBody>
      </p:sp>
      <p:sp>
        <p:nvSpPr>
          <p:cNvPr id="4" name="Footer Placeholder 3"/>
          <p:cNvSpPr>
            <a:spLocks noGrp="1"/>
          </p:cNvSpPr>
          <p:nvPr>
            <p:ph type="ftr" sz="quarter" idx="2"/>
          </p:nvPr>
        </p:nvSpPr>
        <p:spPr>
          <a:xfrm>
            <a:off x="2" y="8839013"/>
            <a:ext cx="3041969" cy="465296"/>
          </a:xfrm>
          <a:prstGeom prst="rect">
            <a:avLst/>
          </a:prstGeom>
        </p:spPr>
        <p:txBody>
          <a:bodyPr vert="horz" lIns="91511" tIns="45754" rIns="91511" bIns="45754" rtlCol="0" anchor="b"/>
          <a:lstStyle>
            <a:lvl1pPr algn="l">
              <a:defRPr sz="1100"/>
            </a:lvl1pPr>
          </a:lstStyle>
          <a:p>
            <a:endParaRPr lang="en-US"/>
          </a:p>
        </p:txBody>
      </p:sp>
      <p:sp>
        <p:nvSpPr>
          <p:cNvPr id="5" name="Slide Number Placeholder 4"/>
          <p:cNvSpPr>
            <a:spLocks noGrp="1"/>
          </p:cNvSpPr>
          <p:nvPr>
            <p:ph type="sldNum" sz="quarter" idx="3"/>
          </p:nvPr>
        </p:nvSpPr>
        <p:spPr>
          <a:xfrm>
            <a:off x="3976335" y="8839013"/>
            <a:ext cx="3041969" cy="465296"/>
          </a:xfrm>
          <a:prstGeom prst="rect">
            <a:avLst/>
          </a:prstGeom>
        </p:spPr>
        <p:txBody>
          <a:bodyPr vert="horz" lIns="91511" tIns="45754" rIns="91511" bIns="45754" rtlCol="0" anchor="b"/>
          <a:lstStyle>
            <a:lvl1pPr algn="r">
              <a:defRPr sz="1100"/>
            </a:lvl1pPr>
          </a:lstStyle>
          <a:p>
            <a:fld id="{E8D5B220-1E5B-43CA-B8EC-C31852F17E6C}" type="slidenum">
              <a:rPr lang="en-US" smtClean="0"/>
              <a:pPr/>
              <a:t>‹#›</a:t>
            </a:fld>
            <a:endParaRPr lang="en-US"/>
          </a:p>
        </p:txBody>
      </p:sp>
    </p:spTree>
    <p:extLst>
      <p:ext uri="{BB962C8B-B14F-4D97-AF65-F5344CB8AC3E}">
        <p14:creationId xmlns:p14="http://schemas.microsoft.com/office/powerpoint/2010/main" xmlns="" val="3232294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1969" cy="465296"/>
          </a:xfrm>
          <a:prstGeom prst="rect">
            <a:avLst/>
          </a:prstGeom>
        </p:spPr>
        <p:txBody>
          <a:bodyPr vert="horz" lIns="91511" tIns="45754" rIns="91511" bIns="45754" rtlCol="0"/>
          <a:lstStyle>
            <a:lvl1pPr algn="l">
              <a:defRPr sz="1100"/>
            </a:lvl1pPr>
          </a:lstStyle>
          <a:p>
            <a:endParaRPr lang="en-US"/>
          </a:p>
        </p:txBody>
      </p:sp>
      <p:sp>
        <p:nvSpPr>
          <p:cNvPr id="3" name="Date Placeholder 2"/>
          <p:cNvSpPr>
            <a:spLocks noGrp="1"/>
          </p:cNvSpPr>
          <p:nvPr>
            <p:ph type="dt" idx="1"/>
          </p:nvPr>
        </p:nvSpPr>
        <p:spPr>
          <a:xfrm>
            <a:off x="3976335" y="0"/>
            <a:ext cx="3041969" cy="465296"/>
          </a:xfrm>
          <a:prstGeom prst="rect">
            <a:avLst/>
          </a:prstGeom>
        </p:spPr>
        <p:txBody>
          <a:bodyPr vert="horz" lIns="91511" tIns="45754" rIns="91511" bIns="45754" rtlCol="0"/>
          <a:lstStyle>
            <a:lvl1pPr algn="r">
              <a:defRPr sz="1100"/>
            </a:lvl1pPr>
          </a:lstStyle>
          <a:p>
            <a:fld id="{38F0C561-3168-430E-9A96-D2E3FFCDE450}" type="datetimeFigureOut">
              <a:rPr lang="en-US" smtClean="0"/>
              <a:pPr/>
              <a:t>6/19/2013</a:t>
            </a:fld>
            <a:endParaRPr lang="en-US"/>
          </a:p>
        </p:txBody>
      </p:sp>
      <p:sp>
        <p:nvSpPr>
          <p:cNvPr id="4" name="Slide Image Placeholder 3"/>
          <p:cNvSpPr>
            <a:spLocks noGrp="1" noRot="1" noChangeAspect="1"/>
          </p:cNvSpPr>
          <p:nvPr>
            <p:ph type="sldImg" idx="2"/>
          </p:nvPr>
        </p:nvSpPr>
        <p:spPr>
          <a:xfrm>
            <a:off x="1181100" y="696913"/>
            <a:ext cx="4657725" cy="3492500"/>
          </a:xfrm>
          <a:prstGeom prst="rect">
            <a:avLst/>
          </a:prstGeom>
          <a:noFill/>
          <a:ln w="12700">
            <a:solidFill>
              <a:prstClr val="black"/>
            </a:solidFill>
          </a:ln>
        </p:spPr>
        <p:txBody>
          <a:bodyPr vert="horz" lIns="91511" tIns="45754" rIns="91511" bIns="45754" rtlCol="0" anchor="ctr"/>
          <a:lstStyle/>
          <a:p>
            <a:endParaRPr lang="en-US"/>
          </a:p>
        </p:txBody>
      </p:sp>
      <p:sp>
        <p:nvSpPr>
          <p:cNvPr id="5" name="Notes Placeholder 4"/>
          <p:cNvSpPr>
            <a:spLocks noGrp="1"/>
          </p:cNvSpPr>
          <p:nvPr>
            <p:ph type="body" sz="quarter" idx="3"/>
          </p:nvPr>
        </p:nvSpPr>
        <p:spPr>
          <a:xfrm>
            <a:off x="701994" y="4420316"/>
            <a:ext cx="5615940" cy="4187666"/>
          </a:xfrm>
          <a:prstGeom prst="rect">
            <a:avLst/>
          </a:prstGeom>
        </p:spPr>
        <p:txBody>
          <a:bodyPr vert="horz" lIns="91511" tIns="45754" rIns="91511" bIns="457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39013"/>
            <a:ext cx="3041969" cy="465296"/>
          </a:xfrm>
          <a:prstGeom prst="rect">
            <a:avLst/>
          </a:prstGeom>
        </p:spPr>
        <p:txBody>
          <a:bodyPr vert="horz" lIns="91511" tIns="45754" rIns="91511" bIns="45754" rtlCol="0" anchor="b"/>
          <a:lstStyle>
            <a:lvl1pPr algn="l">
              <a:defRPr sz="1100"/>
            </a:lvl1pPr>
          </a:lstStyle>
          <a:p>
            <a:endParaRPr lang="en-US"/>
          </a:p>
        </p:txBody>
      </p:sp>
      <p:sp>
        <p:nvSpPr>
          <p:cNvPr id="7" name="Slide Number Placeholder 6"/>
          <p:cNvSpPr>
            <a:spLocks noGrp="1"/>
          </p:cNvSpPr>
          <p:nvPr>
            <p:ph type="sldNum" sz="quarter" idx="5"/>
          </p:nvPr>
        </p:nvSpPr>
        <p:spPr>
          <a:xfrm>
            <a:off x="3976335" y="8839013"/>
            <a:ext cx="3041969" cy="465296"/>
          </a:xfrm>
          <a:prstGeom prst="rect">
            <a:avLst/>
          </a:prstGeom>
        </p:spPr>
        <p:txBody>
          <a:bodyPr vert="horz" lIns="91511" tIns="45754" rIns="91511" bIns="45754" rtlCol="0" anchor="b"/>
          <a:lstStyle>
            <a:lvl1pPr algn="r">
              <a:defRPr sz="1100"/>
            </a:lvl1pPr>
          </a:lstStyle>
          <a:p>
            <a:fld id="{E5CE28B2-E224-463B-8A11-FAA44F093003}" type="slidenum">
              <a:rPr lang="en-US" smtClean="0"/>
              <a:pPr/>
              <a:t>‹#›</a:t>
            </a:fld>
            <a:endParaRPr lang="en-US"/>
          </a:p>
        </p:txBody>
      </p:sp>
    </p:spTree>
    <p:extLst>
      <p:ext uri="{BB962C8B-B14F-4D97-AF65-F5344CB8AC3E}">
        <p14:creationId xmlns:p14="http://schemas.microsoft.com/office/powerpoint/2010/main" xmlns="" val="351369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CE28B2-E224-463B-8A11-FAA44F09300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Mobile trends are changing the way people do things traditionally associated with libraries, from reading to finding information.</a:t>
            </a:r>
          </a:p>
          <a:p>
            <a:endParaRPr lang="en-US" baseline="0" dirty="0" smtClean="0"/>
          </a:p>
          <a:p>
            <a:r>
              <a:rPr lang="en-US" baseline="0" dirty="0" smtClean="0"/>
              <a:t>In early 2000s, the libraries started working with </a:t>
            </a:r>
            <a:r>
              <a:rPr lang="en-US" baseline="0" dirty="0" err="1" smtClean="0"/>
              <a:t>ebooks</a:t>
            </a:r>
            <a:r>
              <a:rPr lang="en-US" baseline="0" dirty="0" smtClean="0"/>
              <a:t> and </a:t>
            </a:r>
            <a:r>
              <a:rPr lang="en-US" baseline="0" dirty="0" err="1" smtClean="0"/>
              <a:t>ereaders</a:t>
            </a:r>
            <a:r>
              <a:rPr lang="en-US" baseline="0" dirty="0" smtClean="0"/>
              <a:t>, and it really didn’t take off.  Why now?  Because people are using these devices to do everything!</a:t>
            </a:r>
          </a:p>
          <a:p>
            <a:endParaRPr lang="en-US" baseline="0" dirty="0" smtClean="0"/>
          </a:p>
          <a:p>
            <a:r>
              <a:rPr lang="en-US" baseline="0" dirty="0" err="1" smtClean="0"/>
              <a:t>Stef</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10</a:t>
            </a:fld>
            <a:endParaRPr lang="en-US"/>
          </a:p>
        </p:txBody>
      </p:sp>
    </p:spTree>
    <p:extLst>
      <p:ext uri="{BB962C8B-B14F-4D97-AF65-F5344CB8AC3E}">
        <p14:creationId xmlns:p14="http://schemas.microsoft.com/office/powerpoint/2010/main" xmlns="" val="339003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phone ownership in the United States in December</a:t>
            </a:r>
            <a:r>
              <a:rPr lang="en-US" baseline="0" dirty="0" smtClean="0"/>
              <a:t> 2012 – adults</a:t>
            </a:r>
          </a:p>
          <a:p>
            <a:endParaRPr lang="en-US" baseline="0" dirty="0" smtClean="0"/>
          </a:p>
          <a:p>
            <a:r>
              <a:rPr lang="en-US" baseline="0" dirty="0" err="1" smtClean="0"/>
              <a:t>Stef</a:t>
            </a:r>
            <a:endParaRPr lang="en-US"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11</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ownership</a:t>
            </a:r>
            <a:r>
              <a:rPr lang="en-US" baseline="0" dirty="0" smtClean="0"/>
              <a:t> of smart phones compared to total cell phone</a:t>
            </a:r>
          </a:p>
          <a:p>
            <a:endParaRPr lang="en-US" baseline="0" dirty="0" smtClean="0"/>
          </a:p>
          <a:p>
            <a:r>
              <a:rPr lang="en-US" baseline="0" dirty="0" smtClean="0"/>
              <a:t>Interestingly, as of April 2012, </a:t>
            </a:r>
            <a:r>
              <a:rPr lang="en-US" sz="1200" b="0" i="0" kern="1200" dirty="0" smtClean="0">
                <a:solidFill>
                  <a:schemeClr val="tx1"/>
                </a:solidFill>
                <a:effectLst/>
                <a:latin typeface="+mn-lt"/>
                <a:ea typeface="+mn-ea"/>
                <a:cs typeface="+mn-cs"/>
              </a:rPr>
              <a:t>17% of all adult cell owners who are “cell-mostly internet users”—that is, who use their phone for most of their online browsing.</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Stef</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12</a:t>
            </a:fld>
            <a:endParaRPr lang="en-US"/>
          </a:p>
        </p:txBody>
      </p:sp>
    </p:spTree>
    <p:extLst>
      <p:ext uri="{BB962C8B-B14F-4D97-AF65-F5344CB8AC3E}">
        <p14:creationId xmlns:p14="http://schemas.microsoft.com/office/powerpoint/2010/main" xmlns="" val="325598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Ther</a:t>
            </a:r>
            <a:r>
              <a:rPr lang="en-US" dirty="0" smtClean="0"/>
              <a:t> has been a HUGE</a:t>
            </a:r>
            <a:r>
              <a:rPr lang="en-US" baseline="0" dirty="0" smtClean="0"/>
              <a:t> jump in what people are doing with their phones from 2007 to March 2012.  Lots of email and web browsing.  October 2010 was really the beginning of using </a:t>
            </a:r>
            <a:r>
              <a:rPr lang="en-US" baseline="0" dirty="0" err="1" smtClean="0"/>
              <a:t>WiFi</a:t>
            </a:r>
            <a:r>
              <a:rPr lang="en-US" baseline="0" dirty="0" smtClean="0"/>
              <a:t> on phones.  It’s evidence of people doing more on their phones and the lack of unlimited data plans.  Growth continues!!</a:t>
            </a:r>
          </a:p>
          <a:p>
            <a:endParaRPr lang="en-US" baseline="0" dirty="0" smtClean="0"/>
          </a:p>
          <a:p>
            <a:r>
              <a:rPr lang="en-US" baseline="0" dirty="0" err="1" smtClean="0"/>
              <a:t>Stef</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13</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p>
          <a:p>
            <a:r>
              <a:rPr lang="en-US" dirty="0" smtClean="0"/>
              <a:t>People prefer</a:t>
            </a:r>
            <a:r>
              <a:rPr lang="en-US" baseline="0" dirty="0" smtClean="0"/>
              <a:t> to do more in-depth tasks with their tablets than their phones</a:t>
            </a:r>
          </a:p>
          <a:p>
            <a:r>
              <a:rPr lang="en-US" baseline="0" dirty="0" smtClean="0"/>
              <a:t>All countries saw tablet growth double in the last year</a:t>
            </a:r>
          </a:p>
          <a:p>
            <a:endParaRPr lang="en-US" baseline="0" dirty="0" smtClean="0"/>
          </a:p>
          <a:p>
            <a:r>
              <a:rPr lang="en-US" baseline="0" dirty="0" smtClean="0"/>
              <a:t>Many of these tablets are using </a:t>
            </a:r>
            <a:r>
              <a:rPr lang="en-US" baseline="0" dirty="0" err="1" smtClean="0"/>
              <a:t>WiFI</a:t>
            </a:r>
            <a:r>
              <a:rPr lang="en-US" baseline="0" dirty="0" smtClean="0"/>
              <a:t> – NOT cellular.  One analyst, </a:t>
            </a:r>
            <a:r>
              <a:rPr lang="en-US" baseline="0" dirty="0" err="1" smtClean="0"/>
              <a:t>Chetan</a:t>
            </a:r>
            <a:r>
              <a:rPr lang="en-US" baseline="0" dirty="0" smtClean="0"/>
              <a:t> Sharma, said it was as high as 90% in 2012!  They are dependent on wireless networks, at homes and at other places---like libraries.</a:t>
            </a:r>
          </a:p>
          <a:p>
            <a:endParaRPr lang="en-US" baseline="0" dirty="0" smtClean="0"/>
          </a:p>
          <a:p>
            <a:r>
              <a:rPr lang="en-US" baseline="0" dirty="0" smtClean="0"/>
              <a:t>Smartphones and tablets do not seem to be competing.  Smartphone owners own more tablets and also are more likely to buy a tablet in the future.</a:t>
            </a:r>
          </a:p>
          <a:p>
            <a:endParaRPr lang="en-US" baseline="0" dirty="0" smtClean="0"/>
          </a:p>
          <a:p>
            <a:r>
              <a:rPr lang="en-US" baseline="0" dirty="0" err="1" smtClean="0"/>
              <a:t>Stef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14</a:t>
            </a:fld>
            <a:endParaRPr lang="en-US"/>
          </a:p>
        </p:txBody>
      </p:sp>
    </p:spTree>
    <p:extLst>
      <p:ext uri="{BB962C8B-B14F-4D97-AF65-F5344CB8AC3E}">
        <p14:creationId xmlns:p14="http://schemas.microsoft.com/office/powerpoint/2010/main" xmlns="" val="125678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Stef</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Stef</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16</a:t>
            </a:fld>
            <a:endParaRPr lang="en-US"/>
          </a:p>
        </p:txBody>
      </p:sp>
    </p:spTree>
    <p:extLst>
      <p:ext uri="{BB962C8B-B14F-4D97-AF65-F5344CB8AC3E}">
        <p14:creationId xmlns:p14="http://schemas.microsoft.com/office/powerpoint/2010/main" xmlns="" val="752357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Stef</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17</a:t>
            </a:fld>
            <a:endParaRPr lang="en-US"/>
          </a:p>
        </p:txBody>
      </p:sp>
    </p:spTree>
    <p:extLst>
      <p:ext uri="{BB962C8B-B14F-4D97-AF65-F5344CB8AC3E}">
        <p14:creationId xmlns:p14="http://schemas.microsoft.com/office/powerpoint/2010/main" xmlns="" val="3255989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Stef</a:t>
            </a:r>
            <a:endParaRPr lang="en-US" dirty="0" smtClean="0"/>
          </a:p>
          <a:p>
            <a:endParaRPr lang="en-US" dirty="0" smtClean="0"/>
          </a:p>
          <a:p>
            <a:r>
              <a:rPr lang="en-US" dirty="0" smtClean="0"/>
              <a:t>Sara</a:t>
            </a:r>
            <a:r>
              <a:rPr lang="en-US" baseline="0" dirty="0" smtClean="0"/>
              <a:t> next </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18</a:t>
            </a:fld>
            <a:endParaRPr lang="en-US"/>
          </a:p>
        </p:txBody>
      </p:sp>
    </p:spTree>
    <p:extLst>
      <p:ext uri="{BB962C8B-B14F-4D97-AF65-F5344CB8AC3E}">
        <p14:creationId xmlns:p14="http://schemas.microsoft.com/office/powerpoint/2010/main" xmlns="" val="1622740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Sara</a:t>
            </a:r>
          </a:p>
        </p:txBody>
      </p:sp>
      <p:sp>
        <p:nvSpPr>
          <p:cNvPr id="4" name="Slide Number Placeholder 3"/>
          <p:cNvSpPr>
            <a:spLocks noGrp="1"/>
          </p:cNvSpPr>
          <p:nvPr>
            <p:ph type="sldNum" sz="quarter" idx="10"/>
          </p:nvPr>
        </p:nvSpPr>
        <p:spPr/>
        <p:txBody>
          <a:bodyPr/>
          <a:lstStyle/>
          <a:p>
            <a:fld id="{E5CE28B2-E224-463B-8A11-FAA44F093003}" type="slidenum">
              <a:rPr lang="en-US" smtClean="0"/>
              <a:pPr/>
              <a:t>19</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sure you’ve all heard this at one time or another…..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err="1" smtClean="0"/>
              <a:t>Stef</a:t>
            </a:r>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2</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a:t>
            </a:r>
          </a:p>
        </p:txBody>
      </p:sp>
      <p:sp>
        <p:nvSpPr>
          <p:cNvPr id="4" name="Slide Number Placeholder 3"/>
          <p:cNvSpPr>
            <a:spLocks noGrp="1"/>
          </p:cNvSpPr>
          <p:nvPr>
            <p:ph type="sldNum" sz="quarter" idx="10"/>
          </p:nvPr>
        </p:nvSpPr>
        <p:spPr/>
        <p:txBody>
          <a:bodyPr/>
          <a:lstStyle/>
          <a:p>
            <a:fld id="{E5CE28B2-E224-463B-8A11-FAA44F093003}" type="slidenum">
              <a:rPr lang="en-US" smtClean="0"/>
              <a:pPr/>
              <a:t>20</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21</a:t>
            </a:fld>
            <a:endParaRPr lang="en-US"/>
          </a:p>
        </p:txBody>
      </p:sp>
    </p:spTree>
    <p:extLst>
      <p:ext uri="{BB962C8B-B14F-4D97-AF65-F5344CB8AC3E}">
        <p14:creationId xmlns:p14="http://schemas.microsoft.com/office/powerpoint/2010/main" xmlns="" val="2939776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Lots of potential for growth!!</a:t>
            </a:r>
          </a:p>
          <a:p>
            <a:r>
              <a:rPr lang="en-US" baseline="0" dirty="0" smtClean="0"/>
              <a:t>{Can’t find anything more recent than June 2012….}</a:t>
            </a:r>
          </a:p>
          <a:p>
            <a:endParaRPr lang="en-US" baseline="0" dirty="0" smtClean="0"/>
          </a:p>
          <a:p>
            <a:r>
              <a:rPr lang="en-US" baseline="0" dirty="0" smtClean="0"/>
              <a:t>SG</a:t>
            </a:r>
          </a:p>
        </p:txBody>
      </p:sp>
      <p:sp>
        <p:nvSpPr>
          <p:cNvPr id="4" name="Slide Number Placeholder 3"/>
          <p:cNvSpPr>
            <a:spLocks noGrp="1"/>
          </p:cNvSpPr>
          <p:nvPr>
            <p:ph type="sldNum" sz="quarter" idx="10"/>
          </p:nvPr>
        </p:nvSpPr>
        <p:spPr/>
        <p:txBody>
          <a:bodyPr/>
          <a:lstStyle/>
          <a:p>
            <a:fld id="{E5CE28B2-E224-463B-8A11-FAA44F093003}" type="slidenum">
              <a:rPr lang="en-US" smtClean="0"/>
              <a:pPr/>
              <a:t>22</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 at who</a:t>
            </a:r>
            <a:r>
              <a:rPr lang="en-US" baseline="0" dirty="0" smtClean="0"/>
              <a:t> is buying books and who is borrowing books we can see: </a:t>
            </a:r>
          </a:p>
          <a:p>
            <a:endParaRPr lang="en-US" baseline="0" dirty="0" smtClean="0"/>
          </a:p>
          <a:p>
            <a:r>
              <a:rPr lang="en-US" baseline="0" dirty="0" smtClean="0"/>
              <a:t>Library card holders are book buyers as well as book borrowers. </a:t>
            </a:r>
          </a:p>
          <a:p>
            <a:endParaRPr lang="en-US" baseline="0" dirty="0" smtClean="0"/>
          </a:p>
          <a:p>
            <a:r>
              <a:rPr lang="en-US" baseline="0" dirty="0" smtClean="0"/>
              <a:t>Two things: 1) </a:t>
            </a:r>
            <a:r>
              <a:rPr lang="en-US" baseline="0" dirty="0" err="1" smtClean="0"/>
              <a:t>ebook</a:t>
            </a:r>
            <a:r>
              <a:rPr lang="en-US" baseline="0" dirty="0" smtClean="0"/>
              <a:t> readers tend to overwhelmingly purchase </a:t>
            </a:r>
            <a:r>
              <a:rPr lang="en-US" baseline="0" dirty="0" err="1" smtClean="0"/>
              <a:t>ebooks</a:t>
            </a:r>
            <a:r>
              <a:rPr lang="en-US" baseline="0" dirty="0" smtClean="0"/>
              <a:t> at this point which could be due to lack or awareness that the library offers </a:t>
            </a:r>
            <a:r>
              <a:rPr lang="en-US" baseline="0" dirty="0" err="1" smtClean="0"/>
              <a:t>ebooks</a:t>
            </a:r>
            <a:r>
              <a:rPr lang="en-US" baseline="0" dirty="0" smtClean="0"/>
              <a:t> or long hold lists. </a:t>
            </a:r>
          </a:p>
          <a:p>
            <a:endParaRPr lang="en-US" baseline="0" dirty="0" smtClean="0"/>
          </a:p>
          <a:p>
            <a:r>
              <a:rPr lang="en-US" baseline="0" dirty="0" smtClean="0"/>
              <a:t>2) 61% of… audiobook users prefer to borrow them.  This could point to a good growth space for libraries!</a:t>
            </a:r>
          </a:p>
          <a:p>
            <a:endParaRPr lang="en-US" baseline="0" dirty="0" smtClean="0"/>
          </a:p>
          <a:p>
            <a:r>
              <a:rPr lang="en-US" baseline="0" dirty="0" smtClean="0"/>
              <a:t>SG</a:t>
            </a:r>
          </a:p>
        </p:txBody>
      </p:sp>
      <p:sp>
        <p:nvSpPr>
          <p:cNvPr id="4" name="Slide Number Placeholder 3"/>
          <p:cNvSpPr>
            <a:spLocks noGrp="1"/>
          </p:cNvSpPr>
          <p:nvPr>
            <p:ph type="sldNum" sz="quarter" idx="10"/>
          </p:nvPr>
        </p:nvSpPr>
        <p:spPr/>
        <p:txBody>
          <a:bodyPr/>
          <a:lstStyle/>
          <a:p>
            <a:fld id="{E5CE28B2-E224-463B-8A11-FAA44F093003}" type="slidenum">
              <a:rPr lang="en-US" smtClean="0"/>
              <a:pPr/>
              <a:t>23</a:t>
            </a:fld>
            <a:endParaRPr lang="en-US"/>
          </a:p>
        </p:txBody>
      </p:sp>
    </p:spTree>
    <p:extLst>
      <p:ext uri="{BB962C8B-B14F-4D97-AF65-F5344CB8AC3E}">
        <p14:creationId xmlns:p14="http://schemas.microsoft.com/office/powerpoint/2010/main" xmlns="" val="151909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Wisconsin libraries capitalizing on this trend?</a:t>
            </a:r>
          </a:p>
          <a:p>
            <a:endParaRPr lang="en-US" dirty="0" smtClean="0"/>
          </a:p>
          <a:p>
            <a:r>
              <a:rPr lang="en-US" dirty="0" smtClean="0"/>
              <a:t>By</a:t>
            </a:r>
            <a:r>
              <a:rPr lang="en-US" baseline="0" dirty="0" smtClean="0"/>
              <a:t> working together to create the Wisconsin’s Digital Library</a:t>
            </a:r>
          </a:p>
          <a:p>
            <a:r>
              <a:rPr lang="en-US" b="0" baseline="0" dirty="0" smtClean="0"/>
              <a:t>This library of over 88651 copies of over 35947 unique titles  includes 11,666 copies of 4940 unique titles in Advantage system libraries. </a:t>
            </a:r>
          </a:p>
          <a:p>
            <a:r>
              <a:rPr lang="en-US" b="0" baseline="0" dirty="0" smtClean="0"/>
              <a:t>Audio: 11783 titles, 20472 copies </a:t>
            </a:r>
          </a:p>
          <a:p>
            <a:r>
              <a:rPr lang="en-US" b="0" baseline="0" dirty="0" smtClean="0"/>
              <a:t>eBooks: 23569 titles, 67672 copies </a:t>
            </a:r>
          </a:p>
          <a:p>
            <a:r>
              <a:rPr lang="en-US" b="0" baseline="0" dirty="0" smtClean="0"/>
              <a:t>We add ~3000 titles per month, 500 are audio</a:t>
            </a:r>
          </a:p>
          <a:p>
            <a:endParaRPr lang="en-US" baseline="0" dirty="0" smtClean="0"/>
          </a:p>
          <a:p>
            <a:r>
              <a:rPr lang="en-US" baseline="0" dirty="0" smtClean="0"/>
              <a:t>As of today, this </a:t>
            </a:r>
            <a:r>
              <a:rPr lang="en-US" baseline="0" dirty="0" err="1" smtClean="0"/>
              <a:t>ebook</a:t>
            </a:r>
            <a:r>
              <a:rPr lang="en-US" baseline="0" dirty="0" smtClean="0"/>
              <a:t> collection is larger than the print collection about 270 of the public libraries in the state</a:t>
            </a:r>
          </a:p>
          <a:p>
            <a:endParaRPr lang="en-US" baseline="0" dirty="0" smtClean="0"/>
          </a:p>
          <a:p>
            <a:r>
              <a:rPr lang="en-US" baseline="0" dirty="0" smtClean="0"/>
              <a:t>In 2013 (and in future years), the libraries have pooled their resources to spend $1 million on content.</a:t>
            </a:r>
          </a:p>
          <a:p>
            <a:r>
              <a:rPr lang="en-US" b="0" baseline="0" dirty="0" smtClean="0"/>
              <a:t>We spend ~ $80,000 per month $21,000 is on audio rest is on </a:t>
            </a:r>
            <a:r>
              <a:rPr lang="en-US" b="0" baseline="0" dirty="0" err="1" smtClean="0"/>
              <a:t>ebooks</a:t>
            </a:r>
            <a:r>
              <a:rPr lang="en-US" b="0" baseline="0" dirty="0" smtClean="0"/>
              <a:t> </a:t>
            </a:r>
          </a:p>
          <a:p>
            <a:endParaRPr lang="en-US" baseline="0" dirty="0" smtClean="0"/>
          </a:p>
          <a:p>
            <a:r>
              <a:rPr lang="en-US" baseline="0" dirty="0" smtClean="0"/>
              <a:t>This collection has the 3</a:t>
            </a:r>
            <a:r>
              <a:rPr lang="en-US" baseline="30000" dirty="0" smtClean="0"/>
              <a:t>rd</a:t>
            </a:r>
            <a:r>
              <a:rPr lang="en-US" baseline="0" dirty="0" smtClean="0"/>
              <a:t> largest circulation in the country.  It’s growth has been mammoth…..</a:t>
            </a:r>
          </a:p>
          <a:p>
            <a:endParaRPr lang="en-US" baseline="0" dirty="0" smtClean="0"/>
          </a:p>
          <a:p>
            <a:r>
              <a:rPr lang="en-US" baseline="0" dirty="0" smtClean="0"/>
              <a:t>SG</a:t>
            </a:r>
          </a:p>
        </p:txBody>
      </p:sp>
      <p:sp>
        <p:nvSpPr>
          <p:cNvPr id="4" name="Slide Number Placeholder 3"/>
          <p:cNvSpPr>
            <a:spLocks noGrp="1"/>
          </p:cNvSpPr>
          <p:nvPr>
            <p:ph type="sldNum" sz="quarter" idx="10"/>
          </p:nvPr>
        </p:nvSpPr>
        <p:spPr/>
        <p:txBody>
          <a:bodyPr/>
          <a:lstStyle/>
          <a:p>
            <a:fld id="{E5CE28B2-E224-463B-8A11-FAA44F093003}" type="slidenum">
              <a:rPr lang="en-US" smtClean="0"/>
              <a:pPr/>
              <a:t>24</a:t>
            </a:fld>
            <a:endParaRPr lang="en-US"/>
          </a:p>
        </p:txBody>
      </p:sp>
    </p:spTree>
    <p:extLst>
      <p:ext uri="{BB962C8B-B14F-4D97-AF65-F5344CB8AC3E}">
        <p14:creationId xmlns:p14="http://schemas.microsoft.com/office/powerpoint/2010/main" xmlns="" val="1446006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denying</a:t>
            </a:r>
            <a:r>
              <a:rPr lang="en-US" baseline="0" dirty="0" smtClean="0"/>
              <a:t> the growth of OverDrive circulation. </a:t>
            </a:r>
          </a:p>
          <a:p>
            <a:endParaRPr lang="en-US" baseline="0" dirty="0" smtClean="0"/>
          </a:p>
          <a:p>
            <a:r>
              <a:rPr lang="en-US" baseline="0" dirty="0" smtClean="0"/>
              <a:t>Based on the actual use of the first 5 months of 2013, averaged out, assuming no additional growth, we will have almost 2 million checkouts in 2013</a:t>
            </a:r>
          </a:p>
          <a:p>
            <a:endParaRPr lang="en-US" baseline="0" dirty="0" smtClean="0"/>
          </a:p>
          <a:p>
            <a:r>
              <a:rPr lang="en-US" baseline="0" dirty="0" smtClean="0"/>
              <a:t>August – December 2012:  564,641</a:t>
            </a:r>
          </a:p>
          <a:p>
            <a:r>
              <a:rPr lang="en-US" baseline="0" dirty="0" smtClean="0"/>
              <a:t>January – May 2013:  819,020</a:t>
            </a:r>
          </a:p>
          <a:p>
            <a:endParaRPr lang="en-US" baseline="0" dirty="0" smtClean="0"/>
          </a:p>
          <a:p>
            <a:r>
              <a:rPr lang="en-US" baseline="0" dirty="0" smtClean="0"/>
              <a:t>45% increase.  This is actually slowing:  64% increase late last year.</a:t>
            </a:r>
          </a:p>
          <a:p>
            <a:endParaRPr lang="en-US" baseline="0" dirty="0" smtClean="0"/>
          </a:p>
          <a:p>
            <a:r>
              <a:rPr lang="en-US" b="0" baseline="0" dirty="0" smtClean="0">
                <a:solidFill>
                  <a:srgbClr val="FFFF00"/>
                </a:solidFill>
              </a:rPr>
              <a:t>We are #3 in the country in registered users, #2 in checkouts, but #13 in size of collection….which could explain why we are #1 in holds!!! </a:t>
            </a:r>
            <a:endParaRPr lang="en-US" dirty="0" smtClean="0"/>
          </a:p>
          <a:p>
            <a:endParaRPr lang="en-US" baseline="0" dirty="0" smtClean="0"/>
          </a:p>
          <a:p>
            <a:r>
              <a:rPr lang="en-US" dirty="0" smtClean="0"/>
              <a:t>Currently</a:t>
            </a:r>
            <a:r>
              <a:rPr lang="en-US" baseline="0" dirty="0" smtClean="0"/>
              <a:t> have 64,447 unique users with titles checked out. </a:t>
            </a:r>
            <a:endParaRPr lang="en-US" dirty="0" smtClean="0"/>
          </a:p>
          <a:p>
            <a:r>
              <a:rPr lang="en-US" sz="1200" kern="1200" dirty="0" smtClean="0">
                <a:solidFill>
                  <a:schemeClr val="tx1"/>
                </a:solidFill>
                <a:effectLst/>
                <a:latin typeface="+mn-lt"/>
                <a:ea typeface="+mn-ea"/>
                <a:cs typeface="+mn-cs"/>
              </a:rPr>
              <a:t>Checkouts</a:t>
            </a:r>
          </a:p>
          <a:p>
            <a:r>
              <a:rPr lang="en-US" sz="1200" kern="1200" dirty="0" smtClean="0">
                <a:solidFill>
                  <a:schemeClr val="tx1"/>
                </a:solidFill>
                <a:effectLst/>
                <a:latin typeface="+mn-lt"/>
                <a:ea typeface="+mn-ea"/>
                <a:cs typeface="+mn-cs"/>
              </a:rPr>
              <a:t>Audiobook     1,537,317 (11,237 current)</a:t>
            </a:r>
          </a:p>
          <a:p>
            <a:r>
              <a:rPr lang="en-US" sz="1200" kern="1200" dirty="0" smtClean="0">
                <a:solidFill>
                  <a:schemeClr val="tx1"/>
                </a:solidFill>
                <a:effectLst/>
                <a:latin typeface="+mn-lt"/>
                <a:ea typeface="+mn-ea"/>
                <a:cs typeface="+mn-cs"/>
              </a:rPr>
              <a:t>eBook	1,703,336 (45,473 current)</a:t>
            </a:r>
          </a:p>
          <a:p>
            <a:r>
              <a:rPr lang="en-US" sz="1200" kern="1200" dirty="0" smtClean="0">
                <a:solidFill>
                  <a:schemeClr val="tx1"/>
                </a:solidFill>
                <a:effectLst/>
                <a:latin typeface="+mn-lt"/>
                <a:ea typeface="+mn-ea"/>
                <a:cs typeface="+mn-cs"/>
              </a:rPr>
              <a:t>Music	15,062 (13 current)</a:t>
            </a:r>
          </a:p>
          <a:p>
            <a:r>
              <a:rPr lang="en-US" sz="1200" kern="1200" dirty="0" smtClean="0">
                <a:solidFill>
                  <a:schemeClr val="tx1"/>
                </a:solidFill>
                <a:effectLst/>
                <a:latin typeface="+mn-lt"/>
                <a:ea typeface="+mn-ea"/>
                <a:cs typeface="+mn-cs"/>
              </a:rPr>
              <a:t>Video	21,113 (47 current)</a:t>
            </a:r>
          </a:p>
          <a:p>
            <a:r>
              <a:rPr lang="en-US" sz="1200" kern="1200" dirty="0" smtClean="0">
                <a:solidFill>
                  <a:schemeClr val="tx1"/>
                </a:solidFill>
                <a:effectLst/>
                <a:latin typeface="+mn-lt"/>
                <a:ea typeface="+mn-ea"/>
                <a:cs typeface="+mn-cs"/>
              </a:rPr>
              <a:t>Total	3,276,828 (56,770 current)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Holds		</a:t>
            </a:r>
          </a:p>
          <a:p>
            <a:r>
              <a:rPr lang="en-US" sz="1200" kern="1200" dirty="0" smtClean="0">
                <a:solidFill>
                  <a:schemeClr val="tx1"/>
                </a:solidFill>
                <a:effectLst/>
                <a:latin typeface="+mn-lt"/>
                <a:ea typeface="+mn-ea"/>
                <a:cs typeface="+mn-cs"/>
              </a:rPr>
              <a:t>Audiobook     864,349 (13,923 current)</a:t>
            </a:r>
          </a:p>
          <a:p>
            <a:r>
              <a:rPr lang="en-US" sz="1200" kern="1200" dirty="0" smtClean="0">
                <a:solidFill>
                  <a:schemeClr val="tx1"/>
                </a:solidFill>
                <a:effectLst/>
                <a:latin typeface="+mn-lt"/>
                <a:ea typeface="+mn-ea"/>
                <a:cs typeface="+mn-cs"/>
              </a:rPr>
              <a:t>eBook	1,290,075 (55,283 current)</a:t>
            </a:r>
          </a:p>
          <a:p>
            <a:r>
              <a:rPr lang="en-US" sz="1200" kern="1200" dirty="0" smtClean="0">
                <a:solidFill>
                  <a:schemeClr val="tx1"/>
                </a:solidFill>
                <a:effectLst/>
                <a:latin typeface="+mn-lt"/>
                <a:ea typeface="+mn-ea"/>
                <a:cs typeface="+mn-cs"/>
              </a:rPr>
              <a:t>Music	2,633 (1 current)</a:t>
            </a:r>
          </a:p>
          <a:p>
            <a:r>
              <a:rPr lang="en-US" sz="1200" kern="1200" dirty="0" smtClean="0">
                <a:solidFill>
                  <a:schemeClr val="tx1"/>
                </a:solidFill>
                <a:effectLst/>
                <a:latin typeface="+mn-lt"/>
                <a:ea typeface="+mn-ea"/>
                <a:cs typeface="+mn-cs"/>
              </a:rPr>
              <a:t>Video	5,532 (5 current)</a:t>
            </a:r>
          </a:p>
          <a:p>
            <a:r>
              <a:rPr lang="en-US" sz="1200" kern="1200" dirty="0" smtClean="0">
                <a:solidFill>
                  <a:schemeClr val="tx1"/>
                </a:solidFill>
                <a:effectLst/>
                <a:latin typeface="+mn-lt"/>
                <a:ea typeface="+mn-ea"/>
                <a:cs typeface="+mn-cs"/>
              </a:rPr>
              <a:t>Total	2,162,589 (69,212 current)</a:t>
            </a:r>
          </a:p>
          <a:p>
            <a:r>
              <a:rPr lang="en-US" dirty="0" smtClean="0"/>
              <a:t/>
            </a:r>
            <a:br>
              <a:rPr lang="en-US" dirty="0" smtClean="0"/>
            </a:br>
            <a:r>
              <a:rPr lang="en-US" dirty="0" smtClean="0"/>
              <a:t>SG</a:t>
            </a:r>
          </a:p>
        </p:txBody>
      </p:sp>
      <p:sp>
        <p:nvSpPr>
          <p:cNvPr id="4" name="Slide Number Placeholder 3"/>
          <p:cNvSpPr>
            <a:spLocks noGrp="1"/>
          </p:cNvSpPr>
          <p:nvPr>
            <p:ph type="sldNum" sz="quarter" idx="10"/>
          </p:nvPr>
        </p:nvSpPr>
        <p:spPr/>
        <p:txBody>
          <a:bodyPr/>
          <a:lstStyle/>
          <a:p>
            <a:fld id="{E5CE28B2-E224-463B-8A11-FAA44F093003}" type="slidenum">
              <a:rPr lang="en-US" smtClean="0"/>
              <a:pPr/>
              <a:t>25</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now, you can see that OverDrive</a:t>
            </a:r>
            <a:r>
              <a:rPr lang="en-US" baseline="0" dirty="0" smtClean="0"/>
              <a:t> circulation is hardly a blip.  But, as physical circulation flattens or declines, and OverDrive circulation increases exponentially, it won’t be long before it is more than a blip.</a:t>
            </a:r>
          </a:p>
          <a:p>
            <a:endParaRPr lang="en-US" baseline="0" dirty="0" smtClean="0"/>
          </a:p>
          <a:p>
            <a:r>
              <a:rPr lang="en-US" baseline="0" dirty="0" smtClean="0"/>
              <a:t>Print is still king, but there is no denying (as illustrated by the previous slide), the uptake of digital.</a:t>
            </a:r>
          </a:p>
          <a:p>
            <a:endParaRPr lang="en-US" baseline="0" dirty="0" smtClean="0"/>
          </a:p>
          <a:p>
            <a:r>
              <a:rPr lang="en-US" baseline="0" dirty="0" smtClean="0"/>
              <a:t>SG</a:t>
            </a:r>
          </a:p>
        </p:txBody>
      </p:sp>
      <p:sp>
        <p:nvSpPr>
          <p:cNvPr id="4" name="Slide Number Placeholder 3"/>
          <p:cNvSpPr>
            <a:spLocks noGrp="1"/>
          </p:cNvSpPr>
          <p:nvPr>
            <p:ph type="sldNum" sz="quarter" idx="10"/>
          </p:nvPr>
        </p:nvSpPr>
        <p:spPr/>
        <p:txBody>
          <a:bodyPr/>
          <a:lstStyle/>
          <a:p>
            <a:fld id="{E5CE28B2-E224-463B-8A11-FAA44F093003}" type="slidenum">
              <a:rPr lang="en-US" smtClean="0"/>
              <a:pPr/>
              <a:t>26</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various formats</a:t>
            </a:r>
            <a:r>
              <a:rPr lang="en-US" baseline="0" dirty="0" smtClean="0"/>
              <a:t> of content we have in </a:t>
            </a:r>
            <a:r>
              <a:rPr lang="en-US" baseline="0" dirty="0" err="1" smtClean="0"/>
              <a:t>OverDrive</a:t>
            </a:r>
            <a:r>
              <a:rPr lang="en-US" baseline="0" dirty="0" smtClean="0"/>
              <a:t>, along side circulation.  The Kindle, while second in the number of titles/copies, is the highest in circulation.</a:t>
            </a:r>
          </a:p>
          <a:p>
            <a:endParaRPr lang="en-US" baseline="0" dirty="0" smtClean="0"/>
          </a:p>
          <a:p>
            <a:r>
              <a:rPr lang="en-US" baseline="0" dirty="0" smtClean="0"/>
              <a:t>Just to note:  We don’t buy all of these formats individually.  We get titles in different combinations of formats as bundles.  For example, a title may be purchased, and we would get the Kindle and PDF versions together.  So, while the PDF versions don’t circulate as well, we don’t save money by not “buying” that format.</a:t>
            </a:r>
          </a:p>
          <a:p>
            <a:endParaRPr lang="en-US" baseline="0" dirty="0" smtClean="0"/>
          </a:p>
          <a:p>
            <a:r>
              <a:rPr lang="en-US" baseline="0" dirty="0" smtClean="0"/>
              <a:t>SG</a:t>
            </a:r>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27</a:t>
            </a:fld>
            <a:endParaRPr lang="en-US"/>
          </a:p>
        </p:txBody>
      </p:sp>
    </p:spTree>
    <p:extLst>
      <p:ext uri="{BB962C8B-B14F-4D97-AF65-F5344CB8AC3E}">
        <p14:creationId xmlns:p14="http://schemas.microsoft.com/office/powerpoint/2010/main" xmlns="" val="2723050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Right now, this</a:t>
            </a:r>
            <a:r>
              <a:rPr lang="en-US" baseline="0" dirty="0" smtClean="0"/>
              <a:t> digital library uses </a:t>
            </a:r>
            <a:r>
              <a:rPr lang="en-US" baseline="0" dirty="0" err="1" smtClean="0"/>
              <a:t>OverDrive</a:t>
            </a:r>
            <a:r>
              <a:rPr lang="en-US" baseline="0" dirty="0" smtClean="0"/>
              <a:t> as its vendor.</a:t>
            </a:r>
          </a:p>
          <a:p>
            <a:r>
              <a:rPr lang="en-US" baseline="0" dirty="0" smtClean="0"/>
              <a:t>But there are a plethora of other vendors out there that all do different things with </a:t>
            </a:r>
            <a:r>
              <a:rPr lang="en-US" baseline="0" dirty="0" err="1" smtClean="0"/>
              <a:t>ebooks</a:t>
            </a:r>
            <a:r>
              <a:rPr lang="en-US" baseline="0" dirty="0" smtClean="0"/>
              <a:t> and digital audiobooks.</a:t>
            </a:r>
          </a:p>
          <a:p>
            <a:r>
              <a:rPr lang="en-US" baseline="0" dirty="0" smtClean="0"/>
              <a:t>The digital library will include other vendors as is appropriate, but so far, the committee that </a:t>
            </a:r>
            <a:r>
              <a:rPr lang="en-US" baseline="0" dirty="0" err="1" smtClean="0"/>
              <a:t>evalutes</a:t>
            </a:r>
            <a:r>
              <a:rPr lang="en-US" baseline="0" dirty="0" smtClean="0"/>
              <a:t> this has not found anything that matches the selection and flexibility of </a:t>
            </a:r>
            <a:r>
              <a:rPr lang="en-US" baseline="0" dirty="0" err="1" smtClean="0"/>
              <a:t>OverDrive</a:t>
            </a:r>
            <a:r>
              <a:rPr lang="en-US" baseline="0" dirty="0" smtClean="0"/>
              <a:t>.</a:t>
            </a:r>
            <a:endParaRPr lang="en-US" dirty="0" smtClean="0"/>
          </a:p>
          <a:p>
            <a:endParaRPr lang="en-US" baseline="0" dirty="0" smtClean="0"/>
          </a:p>
          <a:p>
            <a:r>
              <a:rPr lang="en-US" baseline="0" dirty="0" smtClean="0"/>
              <a:t>SG</a:t>
            </a:r>
          </a:p>
        </p:txBody>
      </p:sp>
      <p:sp>
        <p:nvSpPr>
          <p:cNvPr id="4" name="Slide Number Placeholder 3"/>
          <p:cNvSpPr>
            <a:spLocks noGrp="1"/>
          </p:cNvSpPr>
          <p:nvPr>
            <p:ph type="sldNum" sz="quarter" idx="10"/>
          </p:nvPr>
        </p:nvSpPr>
        <p:spPr/>
        <p:txBody>
          <a:bodyPr/>
          <a:lstStyle/>
          <a:p>
            <a:fld id="{E5CE28B2-E224-463B-8A11-FAA44F09300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Library Renewal</a:t>
            </a:r>
            <a:r>
              <a:rPr lang="en-US" baseline="0" dirty="0" smtClean="0"/>
              <a:t> is a grassroots not for profit formed in 2010 to further the mission of libraries as it relates to electronic content. They are working to create and access and distribution system for </a:t>
            </a:r>
            <a:r>
              <a:rPr lang="en-US" baseline="0" dirty="0" err="1" smtClean="0"/>
              <a:t>econtent</a:t>
            </a:r>
            <a:r>
              <a:rPr lang="en-US" baseline="0" dirty="0" smtClean="0"/>
              <a:t> that would allow libraries to dictate what they pay for content </a:t>
            </a:r>
          </a:p>
          <a:p>
            <a:endParaRPr lang="en-US" baseline="0" dirty="0" smtClean="0"/>
          </a:p>
          <a:p>
            <a:r>
              <a:rPr lang="en-US" baseline="0" dirty="0" err="1" smtClean="0"/>
              <a:t>WiLS</a:t>
            </a:r>
            <a:r>
              <a:rPr lang="en-US" baseline="0" dirty="0" smtClean="0"/>
              <a:t> is working on research into open content projects around the country. We will present our findings to the WPLC Board. </a:t>
            </a:r>
          </a:p>
          <a:p>
            <a:endParaRPr lang="en-US" baseline="0" dirty="0" smtClean="0"/>
          </a:p>
          <a:p>
            <a:r>
              <a:rPr lang="en-US" baseline="0" dirty="0" smtClean="0"/>
              <a:t>SG</a:t>
            </a:r>
          </a:p>
        </p:txBody>
      </p:sp>
      <p:sp>
        <p:nvSpPr>
          <p:cNvPr id="4" name="Slide Number Placeholder 3"/>
          <p:cNvSpPr>
            <a:spLocks noGrp="1"/>
          </p:cNvSpPr>
          <p:nvPr>
            <p:ph type="sldNum" sz="quarter" idx="10"/>
          </p:nvPr>
        </p:nvSpPr>
        <p:spPr/>
        <p:txBody>
          <a:bodyPr/>
          <a:lstStyle/>
          <a:p>
            <a:fld id="{E5CE28B2-E224-463B-8A11-FAA44F09300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is the first thing you think of when you think of a library?</a:t>
            </a:r>
          </a:p>
          <a:p>
            <a:endParaRPr lang="en-US" baseline="0" dirty="0" smtClean="0"/>
          </a:p>
          <a:p>
            <a:r>
              <a:rPr lang="en-US" baseline="0" dirty="0" smtClean="0"/>
              <a:t>In two studies conducted in 2005 and 2010, people identified books as the first thing they think of when they think of a library.  I would bet that would still be true today.</a:t>
            </a:r>
          </a:p>
          <a:p>
            <a:endParaRPr lang="en-US" baseline="0" dirty="0" smtClean="0"/>
          </a:p>
          <a:p>
            <a:r>
              <a:rPr lang="en-US" baseline="0" dirty="0" smtClean="0"/>
              <a:t>Long standing, proud tradition of promoting reading and books.</a:t>
            </a:r>
          </a:p>
          <a:p>
            <a:endParaRPr lang="en-US" baseline="0" dirty="0" smtClean="0"/>
          </a:p>
          <a:p>
            <a:r>
              <a:rPr lang="en-US" baseline="0" dirty="0" smtClean="0"/>
              <a:t>How do libraries maintain and extend that brand in times of </a:t>
            </a:r>
            <a:r>
              <a:rPr lang="en-US" baseline="0" dirty="0" err="1" smtClean="0"/>
              <a:t>ebooks</a:t>
            </a:r>
            <a:r>
              <a:rPr lang="en-US" baseline="0" dirty="0" smtClean="0"/>
              <a:t>?</a:t>
            </a:r>
          </a:p>
          <a:p>
            <a:endParaRPr lang="en-US" baseline="0" dirty="0" smtClean="0"/>
          </a:p>
          <a:p>
            <a:r>
              <a:rPr lang="en-US" baseline="0" dirty="0" smtClean="0"/>
              <a:t>In addition, how do we as libraries go beyond that brand?</a:t>
            </a:r>
          </a:p>
          <a:p>
            <a:endParaRPr lang="en-US" baseline="0" dirty="0" smtClean="0"/>
          </a:p>
          <a:p>
            <a:r>
              <a:rPr lang="en-US" baseline="0" dirty="0" smtClean="0"/>
              <a:t>Example:  </a:t>
            </a:r>
            <a:r>
              <a:rPr lang="en-US" baseline="0" dirty="0" err="1" smtClean="0"/>
              <a:t>Tiffanys</a:t>
            </a:r>
            <a:r>
              <a:rPr lang="en-US" baseline="0" dirty="0" smtClean="0"/>
              <a:t> – started as a stationary store, jewelry on the side – possible to shift brands, to refocus and retool.  We’re going to talk about that tonight.</a:t>
            </a:r>
          </a:p>
          <a:p>
            <a:endParaRPr lang="en-US" baseline="0" dirty="0" smtClean="0"/>
          </a:p>
          <a:p>
            <a:r>
              <a:rPr lang="en-US" baseline="0" dirty="0" smtClean="0"/>
              <a:t>First, though, I’d like to talk about some trends related to the physical library and also some trends related to mobile device adoption because both of these will have an impact on this brand shift</a:t>
            </a:r>
          </a:p>
          <a:p>
            <a:endParaRPr lang="en-US" baseline="0" dirty="0" smtClean="0"/>
          </a:p>
          <a:p>
            <a:r>
              <a:rPr lang="en-US" baseline="0" dirty="0" err="1" smtClean="0"/>
              <a:t>Stef</a:t>
            </a:r>
            <a:r>
              <a:rPr lang="en-US" baseline="0" dirty="0" smtClean="0"/>
              <a:t> </a:t>
            </a:r>
          </a:p>
        </p:txBody>
      </p:sp>
      <p:sp>
        <p:nvSpPr>
          <p:cNvPr id="4" name="Slide Number Placeholder 3"/>
          <p:cNvSpPr>
            <a:spLocks noGrp="1"/>
          </p:cNvSpPr>
          <p:nvPr>
            <p:ph type="sldNum" sz="quarter" idx="10"/>
          </p:nvPr>
        </p:nvSpPr>
        <p:spPr/>
        <p:txBody>
          <a:bodyPr/>
          <a:lstStyle/>
          <a:p>
            <a:fld id="{E5CE28B2-E224-463B-8A11-FAA44F093003}" type="slidenum">
              <a:rPr lang="en-US" smtClean="0"/>
              <a:pPr/>
              <a:t>3</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Mark</a:t>
            </a:r>
            <a:r>
              <a:rPr lang="en-US" baseline="0" dirty="0" smtClean="0"/>
              <a:t> Coker, founder of </a:t>
            </a:r>
            <a:r>
              <a:rPr lang="en-US" baseline="0" dirty="0" err="1" smtClean="0"/>
              <a:t>Smashwords</a:t>
            </a:r>
            <a:r>
              <a:rPr lang="en-US" baseline="0" dirty="0" smtClean="0"/>
              <a:t>, </a:t>
            </a:r>
            <a:r>
              <a:rPr lang="en-US" dirty="0" smtClean="0"/>
              <a:t>which is the world's largest distributor of indie </a:t>
            </a:r>
            <a:r>
              <a:rPr lang="en-US" dirty="0" err="1" smtClean="0"/>
              <a:t>ebooks</a:t>
            </a:r>
            <a:r>
              <a:rPr lang="en-US" dirty="0" smtClean="0"/>
              <a:t>.  It’s a free and easy way for any author or publisher</a:t>
            </a:r>
            <a:r>
              <a:rPr lang="en-US" baseline="0" dirty="0" smtClean="0"/>
              <a:t> </a:t>
            </a:r>
            <a:r>
              <a:rPr lang="en-US" dirty="0" smtClean="0"/>
              <a:t>to publish and distribute </a:t>
            </a:r>
            <a:r>
              <a:rPr lang="en-US" dirty="0" err="1" smtClean="0"/>
              <a:t>ebooks</a:t>
            </a:r>
            <a:r>
              <a:rPr lang="en-US" dirty="0" smtClean="0"/>
              <a:t> to the major retailers. </a:t>
            </a:r>
          </a:p>
          <a:p>
            <a:pPr>
              <a:buFont typeface="Arial" pitchFamily="34" charset="0"/>
              <a:buChar char="•"/>
            </a:pPr>
            <a:r>
              <a:rPr lang="en-US" dirty="0" smtClean="0"/>
              <a:t>Public libraries are at a crossroads with the rise</a:t>
            </a:r>
            <a:r>
              <a:rPr lang="en-US" baseline="0" dirty="0" smtClean="0"/>
              <a:t> of </a:t>
            </a:r>
            <a:r>
              <a:rPr lang="en-US" baseline="0" dirty="0" err="1" smtClean="0"/>
              <a:t>ebooks</a:t>
            </a:r>
            <a:r>
              <a:rPr lang="en-US" baseline="0" dirty="0" smtClean="0"/>
              <a:t>. </a:t>
            </a:r>
          </a:p>
          <a:p>
            <a:pPr>
              <a:buFont typeface="Arial" pitchFamily="34" charset="0"/>
              <a:buChar char="•"/>
            </a:pPr>
            <a:r>
              <a:rPr lang="en-US" dirty="0" smtClean="0"/>
              <a:t>Some book publishers, fearful that library </a:t>
            </a:r>
            <a:r>
              <a:rPr lang="en-US" dirty="0" err="1" smtClean="0"/>
              <a:t>ebook</a:t>
            </a:r>
            <a:r>
              <a:rPr lang="en-US" dirty="0" smtClean="0"/>
              <a:t> lending will cannibalize retail sales of books, are reluctant to supply </a:t>
            </a:r>
            <a:r>
              <a:rPr lang="en-US" dirty="0" err="1" smtClean="0"/>
              <a:t>ebooks</a:t>
            </a:r>
            <a:r>
              <a:rPr lang="en-US" dirty="0" smtClean="0"/>
              <a:t> to libraries at the very time that library patrons are clamoring for greater access to such materials.</a:t>
            </a:r>
          </a:p>
          <a:p>
            <a:pPr>
              <a:buFont typeface="Arial" pitchFamily="34" charset="0"/>
              <a:buChar char="•"/>
            </a:pPr>
            <a:r>
              <a:rPr lang="en-US" dirty="0" smtClean="0"/>
              <a:t>Some libraries see an opportunity to take control by proactively cultivating a newer, more library-friendly source of </a:t>
            </a:r>
            <a:r>
              <a:rPr lang="en-US" dirty="0" err="1" smtClean="0"/>
              <a:t>ebooks</a:t>
            </a:r>
            <a:r>
              <a:rPr lang="en-US" dirty="0" smtClean="0"/>
              <a:t>. These libraries are developing community publishing initiatives in partnership with self-published </a:t>
            </a:r>
            <a:r>
              <a:rPr lang="en-US" dirty="0" err="1" smtClean="0"/>
              <a:t>ebook</a:t>
            </a:r>
            <a:r>
              <a:rPr lang="en-US" dirty="0" smtClean="0"/>
              <a:t> authors. </a:t>
            </a:r>
          </a:p>
          <a:p>
            <a:pPr>
              <a:buFont typeface="Arial" pitchFamily="34" charset="0"/>
              <a:buChar char="•"/>
            </a:pPr>
            <a:endParaRPr lang="en-US" dirty="0" smtClean="0"/>
          </a:p>
          <a:p>
            <a:pPr>
              <a:buFont typeface="Arial" pitchFamily="34" charset="0"/>
              <a:buChar char="•"/>
            </a:pPr>
            <a:r>
              <a:rPr lang="en-US" dirty="0" smtClean="0"/>
              <a:t>Other</a:t>
            </a:r>
            <a:r>
              <a:rPr lang="en-US" baseline="0" dirty="0" smtClean="0"/>
              <a:t> self-publisher distributors:</a:t>
            </a:r>
          </a:p>
          <a:p>
            <a:pPr marL="742950" lvl="1" indent="-285750">
              <a:buFont typeface="Arial" pitchFamily="34" charset="0"/>
              <a:buChar char="•"/>
            </a:pPr>
            <a:r>
              <a:rPr lang="en-US" dirty="0" err="1" smtClean="0"/>
              <a:t>AuthorSolutions</a:t>
            </a:r>
            <a:endParaRPr lang="en-US" dirty="0" smtClean="0"/>
          </a:p>
          <a:p>
            <a:pPr marL="742950" lvl="1" indent="-285750">
              <a:buFont typeface="Arial" pitchFamily="34" charset="0"/>
              <a:buChar char="•"/>
            </a:pPr>
            <a:r>
              <a:rPr lang="en-US" dirty="0" err="1" smtClean="0"/>
              <a:t>ePub</a:t>
            </a:r>
            <a:r>
              <a:rPr lang="en-US" dirty="0" smtClean="0"/>
              <a:t> Direct</a:t>
            </a:r>
          </a:p>
          <a:p>
            <a:pPr marL="742950" lvl="1" indent="-285750">
              <a:buFont typeface="Arial" pitchFamily="34" charset="0"/>
              <a:buChar char="•"/>
            </a:pPr>
            <a:r>
              <a:rPr lang="en-US" dirty="0" err="1" smtClean="0"/>
              <a:t>Perseus</a:t>
            </a:r>
            <a:r>
              <a:rPr lang="en-US" dirty="0" smtClean="0"/>
              <a:t> Book Group</a:t>
            </a:r>
          </a:p>
          <a:p>
            <a:pPr>
              <a:buFont typeface="Arial" pitchFamily="34" charset="0"/>
              <a:buNone/>
            </a:pPr>
            <a:r>
              <a:rPr lang="en-US" baseline="0" dirty="0" smtClean="0"/>
              <a:t>Source: http://www.huffingtonpost.com/mark-coker/library-ebooks_b_2951953.html </a:t>
            </a:r>
          </a:p>
          <a:p>
            <a:pPr>
              <a:buFont typeface="Arial" pitchFamily="34" charset="0"/>
              <a:buNone/>
            </a:pPr>
            <a:endParaRPr lang="en-US" baseline="0" dirty="0" smtClean="0"/>
          </a:p>
          <a:p>
            <a:pPr>
              <a:buFont typeface="Arial" pitchFamily="34" charset="0"/>
              <a:buNone/>
            </a:pPr>
            <a:r>
              <a:rPr lang="en-US" baseline="0" dirty="0" smtClean="0"/>
              <a:t>SG</a:t>
            </a:r>
            <a:endParaRPr lang="en-US"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SG</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from a discussion with Anders Dahlgren, Library Planning Associates:</a:t>
            </a:r>
            <a:br>
              <a:rPr lang="en-US" dirty="0" smtClean="0"/>
            </a:br>
            <a:endParaRPr lang="en-US" dirty="0" smtClean="0"/>
          </a:p>
          <a:p>
            <a:r>
              <a:rPr lang="en-US" dirty="0" smtClean="0"/>
              <a:t>Think</a:t>
            </a:r>
            <a:r>
              <a:rPr lang="en-US" baseline="0" dirty="0" smtClean="0"/>
              <a:t> about our spaces as they are now:  the focus is on control, circulation desk is at the front, blocking in and out.</a:t>
            </a:r>
          </a:p>
          <a:p>
            <a:r>
              <a:rPr lang="en-US" baseline="0" dirty="0" smtClean="0"/>
              <a:t>Think about retail experiences that are similar:  </a:t>
            </a:r>
            <a:r>
              <a:rPr lang="en-US" baseline="0" dirty="0" err="1" smtClean="0"/>
              <a:t>Walmart</a:t>
            </a:r>
            <a:r>
              <a:rPr lang="en-US" baseline="0" dirty="0" smtClean="0"/>
              <a:t>, grocery stores, other warehouse-oriented stores.</a:t>
            </a:r>
          </a:p>
          <a:p>
            <a:r>
              <a:rPr lang="en-US" baseline="0" dirty="0" smtClean="0"/>
              <a:t>Think about retail experiences that are designed to be about the experience:  the Apple store, other boutique retail.  You never see the checkout counter at the front of the store.  The store is designed to get you experiencing the merchandise as soon as you walk in.</a:t>
            </a:r>
          </a:p>
          <a:p>
            <a:endParaRPr lang="en-US" baseline="0" dirty="0" smtClean="0"/>
          </a:p>
          <a:p>
            <a:r>
              <a:rPr lang="en-US" baseline="0" dirty="0" smtClean="0"/>
              <a:t>We can engage people in books and reading in the same way.</a:t>
            </a:r>
          </a:p>
          <a:p>
            <a:endParaRPr lang="en-US" baseline="0" dirty="0" smtClean="0"/>
          </a:p>
          <a:p>
            <a:pPr defTabSz="906607">
              <a:defRPr/>
            </a:pPr>
            <a:r>
              <a:rPr lang="en-US" baseline="0" dirty="0" smtClean="0"/>
              <a:t>There has been a lot of press lately about “</a:t>
            </a:r>
            <a:r>
              <a:rPr lang="en-US" baseline="0" dirty="0" err="1" smtClean="0"/>
              <a:t>showrooming</a:t>
            </a:r>
            <a:r>
              <a:rPr lang="en-US" baseline="0" dirty="0" smtClean="0"/>
              <a:t>” – where people go into stores, try out stuff, then go buy it online.  This is a good thing, potentially for libraries!!  “</a:t>
            </a:r>
            <a:r>
              <a:rPr lang="en-US" baseline="0" dirty="0" err="1" smtClean="0"/>
              <a:t>showrooming</a:t>
            </a:r>
            <a:r>
              <a:rPr lang="en-US" baseline="0" dirty="0" smtClean="0"/>
              <a:t>” content in the sense of borrowing or browsing to buy, </a:t>
            </a:r>
            <a:r>
              <a:rPr lang="en-US" baseline="0" dirty="0" err="1" smtClean="0"/>
              <a:t>showrooming</a:t>
            </a:r>
            <a:r>
              <a:rPr lang="en-US" baseline="0" dirty="0" smtClean="0"/>
              <a:t> equipment, etc.</a:t>
            </a:r>
            <a:endParaRPr lang="en-US" dirty="0" smtClean="0"/>
          </a:p>
          <a:p>
            <a:endParaRPr lang="en-US" baseline="0" dirty="0" smtClean="0"/>
          </a:p>
          <a:p>
            <a:r>
              <a:rPr lang="en-US" baseline="0" dirty="0" smtClean="0"/>
              <a:t>The picture on the left is of the San Jose Public Library browsing library…doesn’t even look like a library, does it?  Has a definite bookstore feel</a:t>
            </a:r>
          </a:p>
          <a:p>
            <a:endParaRPr lang="en-US" baseline="0" dirty="0" smtClean="0"/>
          </a:p>
          <a:p>
            <a:r>
              <a:rPr lang="en-US" baseline="0" dirty="0" smtClean="0"/>
              <a:t>The picture on the right is the James B. Hunt library at North Carolina State.  It’s an academic library, but I thought the integration of collection and seating is a nice illustration of the changes in space</a:t>
            </a:r>
          </a:p>
          <a:p>
            <a:endParaRPr lang="en-US" baseline="0" dirty="0" smtClean="0"/>
          </a:p>
          <a:p>
            <a:r>
              <a:rPr lang="en-US" baseline="0" dirty="0" smtClean="0"/>
              <a:t>As we shift to digital, it may be less for the patron about finding a specific book on the shelf and more about the discovery that browsing (and recommendations from libraries!) allows.</a:t>
            </a:r>
          </a:p>
          <a:p>
            <a:endParaRPr lang="en-US" baseline="0" dirty="0" smtClean="0"/>
          </a:p>
          <a:p>
            <a:r>
              <a:rPr lang="en-US" baseline="0" dirty="0" smtClean="0"/>
              <a:t>SG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32</a:t>
            </a:fld>
            <a:endParaRPr lang="en-US"/>
          </a:p>
        </p:txBody>
      </p:sp>
    </p:spTree>
    <p:extLst>
      <p:ext uri="{BB962C8B-B14F-4D97-AF65-F5344CB8AC3E}">
        <p14:creationId xmlns:p14="http://schemas.microsoft.com/office/powerpoint/2010/main" xmlns="" val="885163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SG</a:t>
            </a:r>
          </a:p>
        </p:txBody>
      </p:sp>
      <p:sp>
        <p:nvSpPr>
          <p:cNvPr id="4" name="Slide Number Placeholder 3"/>
          <p:cNvSpPr>
            <a:spLocks noGrp="1"/>
          </p:cNvSpPr>
          <p:nvPr>
            <p:ph type="sldNum" sz="quarter" idx="10"/>
          </p:nvPr>
        </p:nvSpPr>
        <p:spPr/>
        <p:txBody>
          <a:bodyPr/>
          <a:lstStyle/>
          <a:p>
            <a:fld id="{E5CE28B2-E224-463B-8A11-FAA44F093003}" type="slidenum">
              <a:rPr lang="en-US" smtClean="0"/>
              <a:pPr/>
              <a:t>33</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longest time, was only two publishers</a:t>
            </a:r>
          </a:p>
          <a:p>
            <a:r>
              <a:rPr lang="en-US" dirty="0" smtClean="0"/>
              <a:t>Macmillan</a:t>
            </a:r>
            <a:r>
              <a:rPr lang="en-US" baseline="0" dirty="0" smtClean="0"/>
              <a:t>: one imprint, Minotaur but not to consortia, all audio</a:t>
            </a:r>
          </a:p>
          <a:p>
            <a:r>
              <a:rPr lang="en-US" baseline="0" dirty="0" smtClean="0"/>
              <a:t>S &amp;S: one </a:t>
            </a:r>
            <a:r>
              <a:rPr lang="en-US" baseline="0" dirty="0" err="1" smtClean="0"/>
              <a:t>ebook</a:t>
            </a:r>
            <a:r>
              <a:rPr lang="en-US" baseline="0" dirty="0" smtClean="0"/>
              <a:t>, Fahrenheit 451, no audio</a:t>
            </a:r>
          </a:p>
          <a:p>
            <a:r>
              <a:rPr lang="en-US" baseline="0" dirty="0" smtClean="0"/>
              <a:t>Penguin: No new audio or </a:t>
            </a:r>
            <a:r>
              <a:rPr lang="en-US" baseline="0" dirty="0" err="1" smtClean="0"/>
              <a:t>ebooks</a:t>
            </a:r>
            <a:r>
              <a:rPr lang="en-US" baseline="0" dirty="0" smtClean="0"/>
              <a:t>  prior to Feb 2012 via </a:t>
            </a:r>
            <a:r>
              <a:rPr lang="en-US" baseline="0" dirty="0" err="1" smtClean="0"/>
              <a:t>OverDrive</a:t>
            </a:r>
            <a:r>
              <a:rPr lang="en-US" baseline="0" dirty="0" smtClean="0"/>
              <a:t> 6 month embargo on new books, 1 year expiration on all titles, only available through 3m </a:t>
            </a:r>
          </a:p>
          <a:p>
            <a:r>
              <a:rPr lang="en-US" baseline="0" dirty="0" smtClean="0"/>
              <a:t>Hachette: All </a:t>
            </a:r>
            <a:r>
              <a:rPr lang="en-US" baseline="0" dirty="0" err="1" smtClean="0"/>
              <a:t>ebooks</a:t>
            </a:r>
            <a:r>
              <a:rPr lang="en-US" baseline="0" dirty="0" smtClean="0"/>
              <a:t> not to consortia , most audio</a:t>
            </a:r>
          </a:p>
          <a:p>
            <a:r>
              <a:rPr lang="en-US" baseline="0" dirty="0" smtClean="0"/>
              <a:t>HC: Yes</a:t>
            </a:r>
          </a:p>
          <a:p>
            <a:r>
              <a:rPr lang="en-US" baseline="0" dirty="0" smtClean="0"/>
              <a:t>RH: Yes</a:t>
            </a:r>
            <a:endParaRPr lang="en-US" dirty="0" smtClean="0"/>
          </a:p>
          <a:p>
            <a:endParaRPr lang="en-US" dirty="0" smtClean="0"/>
          </a:p>
          <a:p>
            <a:r>
              <a:rPr lang="en-US" dirty="0" smtClean="0"/>
              <a:t>-Starting</a:t>
            </a:r>
            <a:r>
              <a:rPr lang="en-US" baseline="0" dirty="0" smtClean="0"/>
              <a:t> to see the conversation increase</a:t>
            </a:r>
            <a:endParaRPr lang="en-US" dirty="0" smtClean="0"/>
          </a:p>
          <a:p>
            <a:r>
              <a:rPr lang="en-US" dirty="0" smtClean="0"/>
              <a:t>--Looking</a:t>
            </a:r>
            <a:r>
              <a:rPr lang="en-US" baseline="0" dirty="0" smtClean="0"/>
              <a:t> for models that work</a:t>
            </a:r>
          </a:p>
          <a:p>
            <a:r>
              <a:rPr lang="en-US" baseline="0" dirty="0" smtClean="0"/>
              <a:t>--Harper Collins example: $1.20per circ for Harper Collins titles compared to $1.34 for overall </a:t>
            </a:r>
            <a:r>
              <a:rPr lang="en-US" baseline="0" dirty="0" err="1" smtClean="0"/>
              <a:t>ebook</a:t>
            </a:r>
            <a:r>
              <a:rPr lang="en-US" baseline="0" dirty="0" smtClean="0"/>
              <a:t> circ cost </a:t>
            </a:r>
          </a:p>
          <a:p>
            <a:endParaRPr lang="en-US" baseline="0" dirty="0" smtClean="0"/>
          </a:p>
          <a:p>
            <a:r>
              <a:rPr lang="en-US" baseline="0" dirty="0" smtClean="0"/>
              <a:t>SG</a:t>
            </a:r>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56% -- This</a:t>
            </a:r>
            <a:r>
              <a:rPr lang="en-US" baseline="0" dirty="0" smtClean="0"/>
              <a:t> is the percentage of e-book borrowers who found a book that they wanted to read wasn’t available through the library.</a:t>
            </a:r>
          </a:p>
          <a:p>
            <a:r>
              <a:rPr lang="en-US" baseline="0" dirty="0" smtClean="0"/>
              <a:t>30% -- couldn’t find anywhere</a:t>
            </a:r>
          </a:p>
          <a:p>
            <a:endParaRPr lang="en-US" baseline="0" dirty="0" smtClean="0"/>
          </a:p>
          <a:p>
            <a:r>
              <a:rPr lang="en-US" baseline="0" dirty="0" smtClean="0"/>
              <a:t>Imagine what our circulation could look like if we could get all of the content!!!</a:t>
            </a:r>
          </a:p>
          <a:p>
            <a:endParaRPr lang="en-US" baseline="0" dirty="0" smtClean="0"/>
          </a:p>
          <a:p>
            <a:r>
              <a:rPr lang="en-US" baseline="0" dirty="0" smtClean="0"/>
              <a:t>Pew</a:t>
            </a:r>
          </a:p>
          <a:p>
            <a:endParaRPr lang="en-US" baseline="0" dirty="0" smtClean="0"/>
          </a:p>
          <a:p>
            <a:r>
              <a:rPr lang="en-US" baseline="0" dirty="0" smtClean="0"/>
              <a:t>SG</a:t>
            </a:r>
            <a:endParaRPr lang="en-US"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35</a:t>
            </a:fld>
            <a:endParaRPr lang="en-US"/>
          </a:p>
        </p:txBody>
      </p:sp>
    </p:spTree>
    <p:extLst>
      <p:ext uri="{BB962C8B-B14F-4D97-AF65-F5344CB8AC3E}">
        <p14:creationId xmlns:p14="http://schemas.microsoft.com/office/powerpoint/2010/main" xmlns="" val="2898885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SG</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understand the way </a:t>
            </a:r>
            <a:r>
              <a:rPr lang="en-US" baseline="0" dirty="0" err="1" smtClean="0"/>
              <a:t>ebooks</a:t>
            </a:r>
            <a:r>
              <a:rPr lang="en-US" baseline="0" dirty="0" smtClean="0"/>
              <a:t> are currently priced </a:t>
            </a:r>
            <a:r>
              <a:rPr lang="en-US" baseline="0" dirty="0" err="1" smtClean="0"/>
              <a:t>i.e</a:t>
            </a:r>
            <a:r>
              <a:rPr lang="en-US" baseline="0" dirty="0" smtClean="0"/>
              <a:t> all over the board) it helps to understand the traditional pricing model for printed books.</a:t>
            </a:r>
          </a:p>
          <a:p>
            <a:endParaRPr lang="en-US" baseline="0" dirty="0" smtClean="0"/>
          </a:p>
          <a:p>
            <a:r>
              <a:rPr lang="en-US" baseline="0" dirty="0" smtClean="0"/>
              <a:t>Known as the wholesale model, the author grants the publisher exclusive IP rights and the publisher pays royalties to the author (17-20 %) of sales  distributor gets books for 55-65% off retail and sells to booksellers at 45-55% off retail. Booksellers can then mark down books at their discretion from SRP</a:t>
            </a:r>
          </a:p>
          <a:p>
            <a:endParaRPr lang="en-US" baseline="0" dirty="0" smtClean="0"/>
          </a:p>
          <a:p>
            <a:r>
              <a:rPr lang="en-US" baseline="0" dirty="0" smtClean="0"/>
              <a:t>Publisher handles selection of works</a:t>
            </a:r>
          </a:p>
          <a:p>
            <a:r>
              <a:rPr lang="en-US" baseline="0" dirty="0" smtClean="0"/>
              <a:t>Printing, advances to authors </a:t>
            </a:r>
          </a:p>
          <a:p>
            <a:r>
              <a:rPr lang="en-US" baseline="0" dirty="0" smtClean="0"/>
              <a:t>Organization of distribution </a:t>
            </a:r>
          </a:p>
          <a:p>
            <a:endParaRPr lang="en-US" baseline="0" dirty="0" smtClean="0"/>
          </a:p>
          <a:p>
            <a:r>
              <a:rPr lang="en-US" baseline="0" dirty="0" smtClean="0"/>
              <a:t>SG</a:t>
            </a:r>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breakdown of revenue.</a:t>
            </a:r>
            <a:r>
              <a:rPr lang="en-US" baseline="0" dirty="0" smtClean="0"/>
              <a:t> Remember retailers can determine the discount they pass onto their customers. </a:t>
            </a:r>
          </a:p>
          <a:p>
            <a:r>
              <a:rPr lang="en-US" baseline="0" dirty="0" smtClean="0"/>
              <a:t>The bigger the bookstore the larger the discount that can be given</a:t>
            </a:r>
          </a:p>
          <a:p>
            <a:endParaRPr lang="en-US" baseline="0" dirty="0" smtClean="0"/>
          </a:p>
          <a:p>
            <a:r>
              <a:rPr lang="en-US" baseline="0" dirty="0" smtClean="0"/>
              <a:t>The battle to increase market shares by deep discounts led to the growth of giant bookselling chains and…next slide</a:t>
            </a:r>
          </a:p>
          <a:p>
            <a:endParaRPr lang="en-US" baseline="0" dirty="0" smtClean="0"/>
          </a:p>
          <a:p>
            <a:r>
              <a:rPr lang="en-US" baseline="0" dirty="0" smtClean="0"/>
              <a:t>SG</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SG</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Stef</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4</a:t>
            </a:fld>
            <a:endParaRPr lang="en-US"/>
          </a:p>
        </p:txBody>
      </p:sp>
    </p:spTree>
    <p:extLst>
      <p:ext uri="{BB962C8B-B14F-4D97-AF65-F5344CB8AC3E}">
        <p14:creationId xmlns:p14="http://schemas.microsoft.com/office/powerpoint/2010/main" xmlns="" val="33900336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Amazon</a:t>
            </a:r>
            <a:r>
              <a:rPr lang="en-US" baseline="0" dirty="0" smtClean="0"/>
              <a:t> was able to cut out the distributor and bookstore with it’s wholesale model, taking those % for itself. </a:t>
            </a:r>
          </a:p>
          <a:p>
            <a:r>
              <a:rPr lang="en-US" baseline="0" dirty="0" smtClean="0"/>
              <a:t>Immediately following the Kindle’s launch from 2007-2009, Amazon succeeded in capturing 90% of the </a:t>
            </a:r>
            <a:r>
              <a:rPr lang="en-US" baseline="0" dirty="0" err="1" smtClean="0"/>
              <a:t>ebook</a:t>
            </a:r>
            <a:r>
              <a:rPr lang="en-US" baseline="0" dirty="0" smtClean="0"/>
              <a:t> market and 60% of the </a:t>
            </a:r>
            <a:r>
              <a:rPr lang="en-US" baseline="0" dirty="0" err="1" smtClean="0"/>
              <a:t>ereader</a:t>
            </a:r>
            <a:r>
              <a:rPr lang="en-US" baseline="0" dirty="0" smtClean="0"/>
              <a:t> market</a:t>
            </a:r>
          </a:p>
          <a:p>
            <a:endParaRPr lang="en-US" baseline="0" dirty="0" smtClean="0"/>
          </a:p>
          <a:p>
            <a:r>
              <a:rPr lang="en-US" baseline="0" dirty="0" smtClean="0"/>
              <a:t>SG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Apple entered the </a:t>
            </a:r>
            <a:r>
              <a:rPr lang="en-US" baseline="0" dirty="0" err="1" smtClean="0"/>
              <a:t>ebook</a:t>
            </a:r>
            <a:r>
              <a:rPr lang="en-US" baseline="0" dirty="0" smtClean="0"/>
              <a:t> market, it offered a new type of pricing model, called the agency model which allowed publishers to set their own prices for books. </a:t>
            </a:r>
          </a:p>
          <a:p>
            <a:endParaRPr lang="en-US" baseline="0" dirty="0" smtClean="0"/>
          </a:p>
          <a:p>
            <a:r>
              <a:rPr lang="en-US" baseline="0" dirty="0" smtClean="0"/>
              <a:t>Although publishers still receive roughly the same % (30) of the pie, by increasing prices they increase the amount of revenue they receive. </a:t>
            </a:r>
          </a:p>
          <a:p>
            <a:endParaRPr lang="en-US" baseline="0" dirty="0" smtClean="0"/>
          </a:p>
          <a:p>
            <a:r>
              <a:rPr lang="en-US" baseline="0" dirty="0" smtClean="0"/>
              <a:t>Publishers are in control with this model as they can set </a:t>
            </a:r>
            <a:r>
              <a:rPr lang="en-US" baseline="0" dirty="0" err="1" smtClean="0"/>
              <a:t>ebook</a:t>
            </a:r>
            <a:r>
              <a:rPr lang="en-US" baseline="0" dirty="0" smtClean="0"/>
              <a:t> prices in a way that doesn’t take away from print sales. </a:t>
            </a:r>
          </a:p>
          <a:p>
            <a:endParaRPr lang="en-US" baseline="0" dirty="0" smtClean="0"/>
          </a:p>
          <a:p>
            <a:r>
              <a:rPr lang="en-US" baseline="0" dirty="0" smtClean="0"/>
              <a:t>Consumers, particularly libraries lose out by paying more. </a:t>
            </a:r>
          </a:p>
          <a:p>
            <a:endParaRPr lang="en-US" baseline="0" dirty="0" smtClean="0"/>
          </a:p>
          <a:p>
            <a:r>
              <a:rPr lang="en-US" baseline="0" dirty="0" smtClean="0"/>
              <a:t>SG</a:t>
            </a:r>
          </a:p>
          <a:p>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if we could design</a:t>
            </a:r>
            <a:r>
              <a:rPr lang="en-US" baseline="0" dirty="0" smtClean="0"/>
              <a:t> a hybrid model </a:t>
            </a:r>
          </a:p>
          <a:p>
            <a:r>
              <a:rPr lang="en-US" baseline="0" dirty="0" smtClean="0"/>
              <a:t>Ownership of local content and leasing bestsellers? </a:t>
            </a:r>
          </a:p>
          <a:p>
            <a:endParaRPr lang="en-US" dirty="0" smtClean="0"/>
          </a:p>
          <a:p>
            <a:endParaRPr lang="en-US" dirty="0" smtClean="0"/>
          </a:p>
          <a:p>
            <a:r>
              <a:rPr lang="en-US" dirty="0" smtClean="0"/>
              <a:t>SG</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consider those people who run the risk of being under-served with regards to ebooks.</a:t>
            </a:r>
          </a:p>
          <a:p>
            <a:endParaRPr lang="en-US" baseline="0" dirty="0" smtClean="0"/>
          </a:p>
          <a:p>
            <a:r>
              <a:rPr lang="en-US" baseline="0" dirty="0" smtClean="0"/>
              <a:t>Low income is the greatest risk factor in determining who is underserved. </a:t>
            </a:r>
          </a:p>
          <a:p>
            <a:endParaRPr lang="en-US" baseline="0" dirty="0" smtClean="0"/>
          </a:p>
          <a:p>
            <a:r>
              <a:rPr lang="en-US" baseline="0" dirty="0" smtClean="0"/>
              <a:t>Age is another factor, senior citizens in particular may be fearful of new technology, perceived steep learning curve particularly if this is their first exposure to a touch screen and/or mobile device.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Visually Impaired –</a:t>
            </a:r>
            <a:r>
              <a:rPr lang="en-US" baseline="0" dirty="0" err="1" smtClean="0"/>
              <a:t>ereaders</a:t>
            </a:r>
            <a:r>
              <a:rPr lang="en-US" baseline="0" dirty="0" smtClean="0"/>
              <a:t> are not equipped with voice technology to help guide a V.I. person to load books on the device. </a:t>
            </a:r>
          </a:p>
          <a:p>
            <a:r>
              <a:rPr lang="en-US" dirty="0" smtClean="0"/>
              <a:t>Android has severe screen reader accessibility problems. For example, its default browser and email program are not available to TTS.</a:t>
            </a:r>
            <a:endParaRPr lang="en-US" baseline="0" dirty="0" smtClean="0"/>
          </a:p>
          <a:p>
            <a:endParaRPr lang="en-US" baseline="0" dirty="0" smtClean="0"/>
          </a:p>
          <a:p>
            <a:endParaRPr lang="en-US" baseline="0" dirty="0" smtClean="0"/>
          </a:p>
          <a:p>
            <a:r>
              <a:rPr lang="en-US" baseline="0" dirty="0" smtClean="0"/>
              <a:t>Keep in mind that underserved patrons often are a silent majority.</a:t>
            </a:r>
          </a:p>
          <a:p>
            <a:endParaRPr lang="en-US" baseline="0" dirty="0" smtClean="0"/>
          </a:p>
          <a:p>
            <a:r>
              <a:rPr lang="en-US" baseline="0" dirty="0" smtClean="0"/>
              <a:t>http://aim.cast.org/learn/e-resources/accessibility_resources/ebooks_ereaders</a:t>
            </a:r>
          </a:p>
          <a:p>
            <a:endParaRPr lang="en-US" baseline="0" dirty="0" smtClean="0"/>
          </a:p>
          <a:p>
            <a:r>
              <a:rPr lang="en-US" baseline="0" dirty="0" smtClean="0"/>
              <a:t>SG</a:t>
            </a:r>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43</a:t>
            </a:fld>
            <a:endParaRPr lang="en-US"/>
          </a:p>
        </p:txBody>
      </p:sp>
    </p:spTree>
    <p:extLst>
      <p:ext uri="{BB962C8B-B14F-4D97-AF65-F5344CB8AC3E}">
        <p14:creationId xmlns:p14="http://schemas.microsoft.com/office/powerpoint/2010/main" xmlns="" val="3322356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Libraries have always</a:t>
            </a:r>
            <a:r>
              <a:rPr lang="en-US" baseline="0" dirty="0" smtClean="0"/>
              <a:t> operated on the “right of first sale”</a:t>
            </a:r>
          </a:p>
          <a:p>
            <a:r>
              <a:rPr lang="en-US" baseline="0" dirty="0" smtClean="0"/>
              <a:t>I buy the book, I can do what I want with it.  I can share it with all of you, etc.</a:t>
            </a:r>
          </a:p>
          <a:p>
            <a:endParaRPr lang="en-US" baseline="0" dirty="0" smtClean="0"/>
          </a:p>
          <a:p>
            <a:r>
              <a:rPr lang="en-US" baseline="0" dirty="0" smtClean="0"/>
              <a:t>In the new </a:t>
            </a:r>
            <a:r>
              <a:rPr lang="en-US" baseline="0" dirty="0" err="1" smtClean="0"/>
              <a:t>ebook</a:t>
            </a:r>
            <a:r>
              <a:rPr lang="en-US" baseline="0" dirty="0" smtClean="0"/>
              <a:t> world, this is no longer true.</a:t>
            </a:r>
          </a:p>
          <a:p>
            <a:r>
              <a:rPr lang="en-US" baseline="0" dirty="0" smtClean="0"/>
              <a:t>We sign license agreements for these books.  We can’t just </a:t>
            </a:r>
            <a:r>
              <a:rPr lang="en-US" baseline="0" dirty="0" err="1" smtClean="0"/>
              <a:t>circ</a:t>
            </a:r>
            <a:r>
              <a:rPr lang="en-US" baseline="0" dirty="0" smtClean="0"/>
              <a:t> them any way we want. (queue picture a minute ago)</a:t>
            </a:r>
          </a:p>
          <a:p>
            <a:endParaRPr lang="en-US" dirty="0" smtClean="0"/>
          </a:p>
          <a:p>
            <a:r>
              <a:rPr lang="en-US" dirty="0" smtClean="0"/>
              <a:t>Same thing is true with donations….</a:t>
            </a:r>
          </a:p>
          <a:p>
            <a:endParaRPr lang="en-US" dirty="0" smtClean="0"/>
          </a:p>
          <a:p>
            <a:r>
              <a:rPr lang="en-US" dirty="0" smtClean="0"/>
              <a:t>You buy book, you give book to library.  Library sells book.</a:t>
            </a:r>
          </a:p>
          <a:p>
            <a:r>
              <a:rPr lang="en-US" dirty="0" smtClean="0"/>
              <a:t>Donations are a</a:t>
            </a:r>
            <a:r>
              <a:rPr lang="en-US" baseline="0" dirty="0" smtClean="0"/>
              <a:t> big part of a library’s world currently. </a:t>
            </a:r>
          </a:p>
          <a:p>
            <a:r>
              <a:rPr lang="en-US" baseline="0" dirty="0" smtClean="0"/>
              <a:t>Hear time and time again how someone would like to donate to our collection.</a:t>
            </a:r>
          </a:p>
          <a:p>
            <a:r>
              <a:rPr lang="en-US" baseline="0" dirty="0" smtClean="0"/>
              <a:t>“I got this Kindle edition…..”</a:t>
            </a:r>
          </a:p>
          <a:p>
            <a:r>
              <a:rPr lang="en-US" baseline="0" dirty="0" smtClean="0"/>
              <a:t>Sadly, the answer is NO.</a:t>
            </a:r>
          </a:p>
          <a:p>
            <a:endParaRPr lang="en-US" baseline="0" dirty="0" smtClean="0"/>
          </a:p>
          <a:p>
            <a:r>
              <a:rPr lang="en-US" baseline="0" dirty="0" smtClean="0"/>
              <a:t>Donate money through WPLC</a:t>
            </a:r>
          </a:p>
          <a:p>
            <a:r>
              <a:rPr lang="en-US" baseline="0" dirty="0" smtClean="0"/>
              <a:t>SG</a:t>
            </a:r>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44</a:t>
            </a:fld>
            <a:endParaRPr lang="en-US"/>
          </a:p>
        </p:txBody>
      </p:sp>
    </p:spTree>
    <p:extLst>
      <p:ext uri="{BB962C8B-B14F-4D97-AF65-F5344CB8AC3E}">
        <p14:creationId xmlns:p14="http://schemas.microsoft.com/office/powerpoint/2010/main" xmlns="" val="3392547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books can be shared between patrons, libraries and library systems.</a:t>
            </a:r>
            <a:r>
              <a:rPr lang="en-US" baseline="0" dirty="0" smtClean="0"/>
              <a:t> Ebooks cannot in the current public library model. Important note: Academic </a:t>
            </a:r>
            <a:r>
              <a:rPr lang="en-US" baseline="0" dirty="0" err="1" smtClean="0"/>
              <a:t>ebook</a:t>
            </a:r>
            <a:r>
              <a:rPr lang="en-US" baseline="0" dirty="0" smtClean="0"/>
              <a:t> programs do allow a variety of ILL rights. </a:t>
            </a:r>
          </a:p>
          <a:p>
            <a:r>
              <a:rPr lang="en-US" baseline="0" dirty="0" smtClean="0"/>
              <a:t>We are fortunate we have a shared collection of ebooks statewide as everyone with a public library card can access. If this goes away we will see a division in the systems with funding being able to collect materials and systems without, missing out. </a:t>
            </a:r>
          </a:p>
          <a:p>
            <a:endParaRPr lang="en-US" baseline="0" dirty="0" smtClean="0"/>
          </a:p>
          <a:p>
            <a:r>
              <a:rPr lang="en-US" baseline="0" dirty="0" smtClean="0"/>
              <a:t>SG</a:t>
            </a:r>
          </a:p>
        </p:txBody>
      </p:sp>
      <p:sp>
        <p:nvSpPr>
          <p:cNvPr id="4" name="Slide Number Placeholder 3"/>
          <p:cNvSpPr>
            <a:spLocks noGrp="1"/>
          </p:cNvSpPr>
          <p:nvPr>
            <p:ph type="sldNum" sz="quarter" idx="10"/>
          </p:nvPr>
        </p:nvSpPr>
        <p:spPr/>
        <p:txBody>
          <a:bodyPr/>
          <a:lstStyle/>
          <a:p>
            <a:fld id="{E5CE28B2-E224-463B-8A11-FAA44F093003}" type="slidenum">
              <a:rPr lang="en-US" smtClean="0"/>
              <a:pPr/>
              <a:t>45</a:t>
            </a:fld>
            <a:endParaRPr lang="en-US"/>
          </a:p>
        </p:txBody>
      </p:sp>
    </p:spTree>
    <p:extLst>
      <p:ext uri="{BB962C8B-B14F-4D97-AF65-F5344CB8AC3E}">
        <p14:creationId xmlns:p14="http://schemas.microsoft.com/office/powerpoint/2010/main" xmlns="" val="3134217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Digital</a:t>
            </a:r>
            <a:r>
              <a:rPr lang="en-US" baseline="0" dirty="0" smtClean="0"/>
              <a:t> providers are continuously refining their products. The newest format refinement from OverDrive </a:t>
            </a:r>
          </a:p>
          <a:p>
            <a:r>
              <a:rPr lang="en-US" baseline="0" dirty="0" smtClean="0"/>
              <a:t>is the introduction of streaming audiobooks. Patrons will be able to “see book- hear book” without long downloads. </a:t>
            </a:r>
          </a:p>
          <a:p>
            <a:r>
              <a:rPr lang="en-US" baseline="0" dirty="0" smtClean="0"/>
              <a:t>Also the apple device users will be able to listen to many more titles as they will no longer be tethered to the mp3 format. </a:t>
            </a:r>
            <a:endParaRPr lang="en-US" dirty="0" smtClean="0"/>
          </a:p>
          <a:p>
            <a:r>
              <a:rPr lang="en-US" dirty="0" smtClean="0"/>
              <a:t>Less</a:t>
            </a:r>
            <a:r>
              <a:rPr lang="en-US" baseline="0" dirty="0" smtClean="0"/>
              <a:t> formats = Less frustration </a:t>
            </a:r>
          </a:p>
          <a:p>
            <a:endParaRPr lang="en-US" baseline="0" dirty="0" smtClean="0"/>
          </a:p>
          <a:p>
            <a:r>
              <a:rPr lang="en-US" baseline="0" dirty="0" smtClean="0"/>
              <a:t>Also:  frustration with multiple interfaces for physical and digital collections:  Our ILS systems are primarily designed to manage physical resources.  How do we make it easy for patrons to discover both print and digital?  (Right now, we treat them differently).  How can we make it easy for patrons to place holds the same way, for library staff to troubleshoot hold and wait list issues the same way?  We need to build systems to integrate.</a:t>
            </a:r>
          </a:p>
          <a:p>
            <a:endParaRPr lang="en-US" baseline="0" dirty="0" smtClean="0"/>
          </a:p>
          <a:p>
            <a:r>
              <a:rPr lang="en-US" baseline="0" dirty="0" smtClean="0"/>
              <a:t>SG</a:t>
            </a:r>
          </a:p>
          <a:p>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awareness</a:t>
            </a:r>
            <a:r>
              <a:rPr lang="en-US" baseline="0" dirty="0" smtClean="0"/>
              <a:t> is big……</a:t>
            </a:r>
          </a:p>
          <a:p>
            <a:endParaRPr lang="en-US" baseline="0" dirty="0" smtClean="0"/>
          </a:p>
          <a:p>
            <a:r>
              <a:rPr lang="en-US" baseline="0" dirty="0" smtClean="0"/>
              <a:t>Used to be 63%; In January, 57% -- so getting better!</a:t>
            </a:r>
          </a:p>
          <a:p>
            <a:endParaRPr lang="en-US" baseline="0" dirty="0" smtClean="0"/>
          </a:p>
          <a:p>
            <a:r>
              <a:rPr lang="en-US" baseline="0" dirty="0" smtClean="0"/>
              <a:t>In general with library programs:</a:t>
            </a:r>
          </a:p>
          <a:p>
            <a:r>
              <a:rPr lang="en-US" baseline="0" dirty="0" smtClean="0"/>
              <a:t>--31% of Americans said they know not much or nothing at all of what their libraries offer (Pew report on library service in the digital age)</a:t>
            </a:r>
          </a:p>
          <a:p>
            <a:endParaRPr lang="en-US" baseline="0" dirty="0" smtClean="0"/>
          </a:p>
          <a:p>
            <a:r>
              <a:rPr lang="en-US" baseline="0" dirty="0" smtClean="0"/>
              <a:t>SG</a:t>
            </a:r>
          </a:p>
        </p:txBody>
      </p:sp>
      <p:sp>
        <p:nvSpPr>
          <p:cNvPr id="4" name="Slide Number Placeholder 3"/>
          <p:cNvSpPr>
            <a:spLocks noGrp="1"/>
          </p:cNvSpPr>
          <p:nvPr>
            <p:ph type="sldNum" sz="quarter" idx="10"/>
          </p:nvPr>
        </p:nvSpPr>
        <p:spPr/>
        <p:txBody>
          <a:bodyPr/>
          <a:lstStyle/>
          <a:p>
            <a:fld id="{E5CE28B2-E224-463B-8A11-FAA44F093003}" type="slidenum">
              <a:rPr lang="en-US" smtClean="0"/>
              <a:pPr/>
              <a:t>47</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SG</a:t>
            </a:r>
          </a:p>
        </p:txBody>
      </p:sp>
      <p:sp>
        <p:nvSpPr>
          <p:cNvPr id="4" name="Slide Number Placeholder 3"/>
          <p:cNvSpPr>
            <a:spLocks noGrp="1"/>
          </p:cNvSpPr>
          <p:nvPr>
            <p:ph type="sldNum" sz="quarter" idx="10"/>
          </p:nvPr>
        </p:nvSpPr>
        <p:spPr/>
        <p:txBody>
          <a:bodyPr/>
          <a:lstStyle/>
          <a:p>
            <a:fld id="{E5CE28B2-E224-463B-8A11-FAA44F093003}" type="slidenum">
              <a:rPr lang="en-US" smtClean="0"/>
              <a:pPr/>
              <a:t>48</a:t>
            </a:fld>
            <a:endParaRPr lang="en-US"/>
          </a:p>
        </p:txBody>
      </p:sp>
    </p:spTree>
    <p:extLst>
      <p:ext uri="{BB962C8B-B14F-4D97-AF65-F5344CB8AC3E}">
        <p14:creationId xmlns:p14="http://schemas.microsoft.com/office/powerpoint/2010/main" xmlns="" val="3392547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need to understand the formats and the devices to do extend the brand into the world of </a:t>
            </a:r>
            <a:r>
              <a:rPr lang="en-US" baseline="0" dirty="0" err="1" smtClean="0"/>
              <a:t>ebooks</a:t>
            </a:r>
            <a:endParaRPr lang="en-US" baseline="0" dirty="0" smtClean="0"/>
          </a:p>
          <a:p>
            <a:endParaRPr lang="en-US" baseline="0" dirty="0" smtClean="0"/>
          </a:p>
          <a:p>
            <a:r>
              <a:rPr lang="en-US" baseline="0" dirty="0" smtClean="0"/>
              <a:t>The Pew report revealed some elements of successful staff training in </a:t>
            </a:r>
            <a:r>
              <a:rPr lang="en-US" baseline="0" dirty="0" err="1" smtClean="0"/>
              <a:t>ebook</a:t>
            </a:r>
            <a:r>
              <a:rPr lang="en-US" baseline="0" dirty="0" smtClean="0"/>
              <a:t> devices:</a:t>
            </a:r>
          </a:p>
          <a:p>
            <a:r>
              <a:rPr lang="en-US" baseline="0" dirty="0" smtClean="0"/>
              <a:t>--The instruction is hands-on and not theoretical.</a:t>
            </a:r>
          </a:p>
          <a:p>
            <a:r>
              <a:rPr lang="en-US" baseline="0" dirty="0" smtClean="0"/>
              <a:t>--Staff has the opportunity to practice at home with the devices.</a:t>
            </a:r>
          </a:p>
          <a:p>
            <a:r>
              <a:rPr lang="en-US" baseline="0" dirty="0" smtClean="0"/>
              <a:t>--Staff share their experiences and learning with one another.</a:t>
            </a:r>
          </a:p>
          <a:p>
            <a:r>
              <a:rPr lang="en-US" baseline="0" dirty="0" smtClean="0"/>
              <a:t>--The staff is encouraged to own devices through purchasing incentives or other means.</a:t>
            </a:r>
          </a:p>
          <a:p>
            <a:endParaRPr lang="en-US" baseline="0" dirty="0" smtClean="0"/>
          </a:p>
          <a:p>
            <a:r>
              <a:rPr lang="en-US" baseline="0" dirty="0" smtClean="0"/>
              <a:t>Getting staff comfortable with training patrons on devices is another challenge for us.</a:t>
            </a:r>
          </a:p>
          <a:p>
            <a:endParaRPr lang="en-US" baseline="0" dirty="0" smtClean="0"/>
          </a:p>
          <a:p>
            <a:r>
              <a:rPr lang="en-US" dirty="0" smtClean="0"/>
              <a:t>Not sure where to begin with training? </a:t>
            </a:r>
            <a:r>
              <a:rPr lang="en-US" dirty="0" err="1" smtClean="0"/>
              <a:t>OverDrive</a:t>
            </a:r>
            <a:r>
              <a:rPr lang="en-US" dirty="0" smtClean="0"/>
              <a:t> has a great service that provides almost everything you need to train both staff and patrons. All you provide are the devices (which </a:t>
            </a:r>
            <a:r>
              <a:rPr lang="en-US" dirty="0" err="1" smtClean="0"/>
              <a:t>OverDrive</a:t>
            </a:r>
            <a:r>
              <a:rPr lang="en-US" dirty="0" smtClean="0"/>
              <a:t> can help you select if you would like) </a:t>
            </a:r>
          </a:p>
          <a:p>
            <a:r>
              <a:rPr lang="en-US" dirty="0" smtClean="0"/>
              <a:t>Users borrow your Test Drive devices to download eBooks from your digital collection. When a device is returned, </a:t>
            </a:r>
            <a:r>
              <a:rPr lang="en-US" dirty="0" err="1" smtClean="0"/>
              <a:t>OverDrive</a:t>
            </a:r>
            <a:r>
              <a:rPr lang="en-US" baseline="0" dirty="0" smtClean="0"/>
              <a:t> provides</a:t>
            </a:r>
            <a:r>
              <a:rPr lang="en-US" dirty="0" smtClean="0"/>
              <a:t> guidelines to help you reset it for the next user.</a:t>
            </a:r>
          </a:p>
          <a:p>
            <a:r>
              <a:rPr lang="en-US" dirty="0" smtClean="0"/>
              <a:t>This way, even people who don’t own devices of their own have the opportunity to learn how to use them while increasing circs and following publisher copyright </a:t>
            </a:r>
          </a:p>
          <a:p>
            <a:endParaRPr lang="en-US" baseline="0" dirty="0" smtClean="0"/>
          </a:p>
          <a:p>
            <a:r>
              <a:rPr lang="en-US" baseline="0" dirty="0" smtClean="0"/>
              <a:t>SG</a:t>
            </a:r>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49</a:t>
            </a:fld>
            <a:endParaRPr lang="en-US"/>
          </a:p>
        </p:txBody>
      </p:sp>
    </p:spTree>
    <p:extLst>
      <p:ext uri="{BB962C8B-B14F-4D97-AF65-F5344CB8AC3E}">
        <p14:creationId xmlns:p14="http://schemas.microsoft.com/office/powerpoint/2010/main" xmlns="" val="411678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Stef</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time for them to share:  ideas, what they are already doing, other</a:t>
            </a:r>
            <a:r>
              <a:rPr lang="en-US" baseline="0" dirty="0" smtClean="0"/>
              <a:t> examples they have seen….</a:t>
            </a:r>
          </a:p>
          <a:p>
            <a:endParaRPr lang="en-US" baseline="0" dirty="0" smtClean="0"/>
          </a:p>
          <a:p>
            <a:r>
              <a:rPr lang="en-US" baseline="0" dirty="0" smtClean="0"/>
              <a:t>SG</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50</a:t>
            </a:fld>
            <a:endParaRPr lang="en-US"/>
          </a:p>
        </p:txBody>
      </p:sp>
    </p:spTree>
    <p:extLst>
      <p:ext uri="{BB962C8B-B14F-4D97-AF65-F5344CB8AC3E}">
        <p14:creationId xmlns:p14="http://schemas.microsoft.com/office/powerpoint/2010/main" xmlns="" val="703014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add their ideas…..</a:t>
            </a:r>
          </a:p>
          <a:p>
            <a:endParaRPr lang="en-US" dirty="0" smtClean="0"/>
          </a:p>
          <a:p>
            <a:r>
              <a:rPr lang="en-US" dirty="0" smtClean="0"/>
              <a:t>SG</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51</a:t>
            </a:fld>
            <a:endParaRPr lang="en-US"/>
          </a:p>
        </p:txBody>
      </p:sp>
    </p:spTree>
    <p:extLst>
      <p:ext uri="{BB962C8B-B14F-4D97-AF65-F5344CB8AC3E}">
        <p14:creationId xmlns:p14="http://schemas.microsoft.com/office/powerpoint/2010/main" xmlns="" val="32007539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Stef</a:t>
            </a:r>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52</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libraries have always been about, right?  Pooling</a:t>
            </a:r>
            <a:r>
              <a:rPr lang="en-US" baseline="0" dirty="0" smtClean="0"/>
              <a:t> resources to buy stuff that people can’t afford on their own.  Pooling for the common good…..there are some new directions for this type of pooling of resources:</a:t>
            </a:r>
          </a:p>
          <a:p>
            <a:endParaRPr lang="en-US" baseline="0" dirty="0" smtClean="0"/>
          </a:p>
          <a:p>
            <a:pPr marL="226652" indent="-226652">
              <a:buAutoNum type="arabicPeriod"/>
            </a:pPr>
            <a:r>
              <a:rPr lang="en-US" baseline="0" dirty="0" smtClean="0"/>
              <a:t>The picture on the left is a 3-D printer from </a:t>
            </a:r>
            <a:r>
              <a:rPr lang="en-US" baseline="0" dirty="0" err="1" smtClean="0"/>
              <a:t>Cubify</a:t>
            </a:r>
            <a:r>
              <a:rPr lang="en-US" baseline="0" dirty="0" smtClean="0"/>
              <a:t>.  3-D printers and other high-end production facilities are things that libraries can buy that individuals may not be able to afford:  podcasting and video production, etc.  Fayetteville Public Library in NY is a great example.  They have started a “</a:t>
            </a:r>
            <a:r>
              <a:rPr lang="en-US" baseline="0" dirty="0" err="1" smtClean="0"/>
              <a:t>FabLab</a:t>
            </a:r>
            <a:r>
              <a:rPr lang="en-US" baseline="0" dirty="0" smtClean="0"/>
              <a:t>”, which is not just 3-D printers, but all sorts of tools to create a “re-write” culture in their community.  They are urging patrons to consume information and use it to create something new:  make your own book programs for kids, etc.   Sauk City Public Library here in Wisconsin has one.</a:t>
            </a:r>
            <a:br>
              <a:rPr lang="en-US" baseline="0" dirty="0" smtClean="0"/>
            </a:br>
            <a:endParaRPr lang="en-US" baseline="0" dirty="0" smtClean="0"/>
          </a:p>
          <a:p>
            <a:pPr marL="226652" indent="-226652">
              <a:buAutoNum type="arabicPeriod"/>
            </a:pPr>
            <a:r>
              <a:rPr lang="en-US" baseline="0" dirty="0" smtClean="0"/>
              <a:t>Collaboration stations:  this picture on the right is a multi-computer collaboration table that is – again – something people won’t have access to at home.  It’s an opportunity for students, small business folks, etc. to work together in the library space.</a:t>
            </a:r>
          </a:p>
          <a:p>
            <a:pPr marL="226652" indent="-226652">
              <a:buAutoNum type="arabicPeriod"/>
            </a:pPr>
            <a:endParaRPr lang="en-US" baseline="0" dirty="0" smtClean="0"/>
          </a:p>
          <a:p>
            <a:r>
              <a:rPr lang="en-US" baseline="0" dirty="0" smtClean="0"/>
              <a:t>Of course, with both collaboration and fabrication, there are opportunities for supporting programming…..</a:t>
            </a:r>
          </a:p>
          <a:p>
            <a:endParaRPr lang="en-US" baseline="0" dirty="0" smtClean="0"/>
          </a:p>
          <a:p>
            <a:r>
              <a:rPr lang="en-US" baseline="0" dirty="0" err="1" smtClean="0"/>
              <a:t>Stef</a:t>
            </a:r>
            <a:endParaRPr lang="en-US" baseline="0" dirty="0" smtClean="0"/>
          </a:p>
          <a:p>
            <a:pPr marL="226652" indent="-226652">
              <a:buAutoNum type="arabicPeriod"/>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53</a:t>
            </a:fld>
            <a:endParaRPr lang="en-US"/>
          </a:p>
        </p:txBody>
      </p:sp>
    </p:spTree>
    <p:extLst>
      <p:ext uri="{BB962C8B-B14F-4D97-AF65-F5344CB8AC3E}">
        <p14:creationId xmlns:p14="http://schemas.microsoft.com/office/powerpoint/2010/main" xmlns="" val="3822480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Goes</a:t>
            </a:r>
            <a:r>
              <a:rPr lang="en-US" baseline="0" dirty="0" smtClean="0"/>
              <a:t> beyond just buying stuff…..change in entire atmosphere</a:t>
            </a:r>
          </a:p>
          <a:p>
            <a:endParaRPr lang="en-US" baseline="0" dirty="0" smtClean="0"/>
          </a:p>
          <a:p>
            <a:r>
              <a:rPr lang="en-US" baseline="0" dirty="0" smtClean="0"/>
              <a:t>Bottom one is the James B. Hunt library at North Carolina State</a:t>
            </a:r>
          </a:p>
          <a:p>
            <a:endParaRPr lang="en-US" baseline="0" dirty="0" smtClean="0"/>
          </a:p>
          <a:p>
            <a:r>
              <a:rPr lang="en-US" baseline="0" dirty="0" smtClean="0"/>
              <a:t>…and related training and staffing and philosophy!</a:t>
            </a:r>
          </a:p>
          <a:p>
            <a:endParaRPr lang="en-US" baseline="0" dirty="0" smtClean="0"/>
          </a:p>
          <a:p>
            <a:r>
              <a:rPr lang="en-US" baseline="0" dirty="0" smtClean="0"/>
              <a:t>Recent post by </a:t>
            </a:r>
            <a:r>
              <a:rPr lang="en-US" baseline="0" dirty="0" err="1" smtClean="0"/>
              <a:t>Lorcan</a:t>
            </a:r>
            <a:r>
              <a:rPr lang="en-US" baseline="0" dirty="0" smtClean="0"/>
              <a:t> Dempsey talks about “Library Space as Service” --  “</a:t>
            </a:r>
            <a:r>
              <a:rPr lang="en-US" dirty="0" smtClean="0"/>
              <a:t>A shift is underway in library space, from being configured around collections to being configured around research, learning and related social behaviors. In this way, space is an important aspect of how a library engages with its users; it is a service in itself, not only part of the infrastructure to manage collections.”</a:t>
            </a:r>
          </a:p>
          <a:p>
            <a:endParaRPr lang="en-US" dirty="0" smtClean="0"/>
          </a:p>
          <a:p>
            <a:r>
              <a:rPr lang="en-US" dirty="0" smtClean="0"/>
              <a:t>Along with this, he talks about the need to consider “full library discovery” – full discovery of all services – beyond just the “full collection discovery” we’ve aimed for in the past.</a:t>
            </a:r>
          </a:p>
          <a:p>
            <a:endParaRPr lang="en-US" dirty="0" smtClean="0"/>
          </a:p>
          <a:p>
            <a:r>
              <a:rPr lang="en-US" dirty="0" smtClean="0"/>
              <a:t>At Brooklyn</a:t>
            </a:r>
            <a:r>
              <a:rPr lang="en-US" baseline="0" dirty="0" smtClean="0"/>
              <a:t> Public Library’s New Center, books are secondary to tech-ready meeting commons.   </a:t>
            </a:r>
          </a:p>
          <a:p>
            <a:r>
              <a:rPr lang="en-US" dirty="0" smtClean="0"/>
              <a:t>http://cityroom.blogs.nytimes.com/2013/05/09/at-brooklyn-librarys-new-center-books-are-secondary/?src=recg</a:t>
            </a:r>
          </a:p>
          <a:p>
            <a:endParaRPr lang="en-US" dirty="0" smtClean="0"/>
          </a:p>
          <a:p>
            <a:r>
              <a:rPr lang="en-US" dirty="0" err="1" smtClean="0"/>
              <a:t>Stef</a:t>
            </a:r>
            <a:endParaRPr lang="en-US"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54</a:t>
            </a:fld>
            <a:endParaRPr lang="en-US"/>
          </a:p>
        </p:txBody>
      </p:sp>
    </p:spTree>
    <p:extLst>
      <p:ext uri="{BB962C8B-B14F-4D97-AF65-F5344CB8AC3E}">
        <p14:creationId xmlns:p14="http://schemas.microsoft.com/office/powerpoint/2010/main" xmlns="" val="31758527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Stef</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Stef</a:t>
            </a:r>
            <a:r>
              <a:rPr lang="en-US" dirty="0" smtClean="0"/>
              <a:t> </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56</a:t>
            </a:fld>
            <a:endParaRPr lang="en-US"/>
          </a:p>
        </p:txBody>
      </p:sp>
    </p:spTree>
    <p:extLst>
      <p:ext uri="{BB962C8B-B14F-4D97-AF65-F5344CB8AC3E}">
        <p14:creationId xmlns:p14="http://schemas.microsoft.com/office/powerpoint/2010/main" xmlns="" val="3701841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--Percentages go up with Latino/African</a:t>
            </a:r>
            <a:r>
              <a:rPr lang="en-US" baseline="0" dirty="0" smtClean="0"/>
              <a:t> American populations and parents  {Parents are theme throughout this report}</a:t>
            </a:r>
          </a:p>
          <a:p>
            <a:endParaRPr lang="en-US" baseline="0" dirty="0" smtClean="0"/>
          </a:p>
          <a:p>
            <a:r>
              <a:rPr lang="en-US" baseline="0" dirty="0" err="1" smtClean="0"/>
              <a:t>Stef</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57</a:t>
            </a:fld>
            <a:endParaRPr lang="en-US"/>
          </a:p>
        </p:txBody>
      </p:sp>
    </p:spTree>
    <p:extLst>
      <p:ext uri="{BB962C8B-B14F-4D97-AF65-F5344CB8AC3E}">
        <p14:creationId xmlns:p14="http://schemas.microsoft.com/office/powerpoint/2010/main" xmlns="" val="28592829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--Over half the tablets sold have been sold without </a:t>
            </a:r>
            <a:r>
              <a:rPr lang="en-US" baseline="0" dirty="0" err="1" smtClean="0"/>
              <a:t>WiFi</a:t>
            </a:r>
            <a:endParaRPr lang="en-US" baseline="0" dirty="0" smtClean="0"/>
          </a:p>
          <a:p>
            <a:r>
              <a:rPr lang="en-US" baseline="0" dirty="0" smtClean="0"/>
              <a:t>--Phones are getting cheaper, but data plans are getting more expensive</a:t>
            </a:r>
          </a:p>
          <a:p>
            <a:endParaRPr lang="en-US" baseline="0" dirty="0" smtClean="0"/>
          </a:p>
          <a:p>
            <a:endParaRPr lang="en-US" baseline="0" dirty="0" smtClean="0"/>
          </a:p>
          <a:p>
            <a:r>
              <a:rPr lang="en-US" baseline="0" dirty="0" smtClean="0"/>
              <a:t>55% of tablet owners report using </a:t>
            </a:r>
            <a:r>
              <a:rPr lang="en-US" baseline="0" dirty="0" err="1" smtClean="0"/>
              <a:t>WiFi</a:t>
            </a:r>
            <a:r>
              <a:rPr lang="en-US" baseline="0" dirty="0" smtClean="0"/>
              <a:t> in places other than home.</a:t>
            </a:r>
          </a:p>
          <a:p>
            <a:endParaRPr lang="en-US" baseline="0" dirty="0" smtClean="0"/>
          </a:p>
          <a:p>
            <a:endParaRPr lang="en-US" dirty="0" smtClean="0"/>
          </a:p>
          <a:p>
            <a:r>
              <a:rPr lang="en-US" dirty="0" smtClean="0"/>
              <a:t>First and most obviously……</a:t>
            </a:r>
            <a:r>
              <a:rPr lang="en-US" dirty="0" err="1" smtClean="0"/>
              <a:t>wifi</a:t>
            </a:r>
            <a:r>
              <a:rPr lang="en-US" baseline="0" dirty="0" smtClean="0"/>
              <a:t> will be an essential service for these mobile users.  They will be looking for ways to avoid using those expensive data plans…and the library can help!  </a:t>
            </a:r>
          </a:p>
          <a:p>
            <a:endParaRPr lang="en-US" baseline="0" dirty="0" smtClean="0"/>
          </a:p>
          <a:p>
            <a:r>
              <a:rPr lang="en-US" baseline="0" dirty="0" smtClean="0"/>
              <a:t>In the Wisconsin user/non-user study, only 53.2% of respondents said that their library offered wireless internet.  We have a huge opportunity for promotion of this service!!</a:t>
            </a:r>
          </a:p>
          <a:p>
            <a:endParaRPr lang="en-US" baseline="0" dirty="0" smtClean="0"/>
          </a:p>
          <a:p>
            <a:r>
              <a:rPr lang="en-US" baseline="0" dirty="0" smtClean="0"/>
              <a:t>In this same survey, it was found that the general perception of the library decreased with each generation.  So, Gen </a:t>
            </a:r>
            <a:r>
              <a:rPr lang="en-US" baseline="0" dirty="0" err="1" smtClean="0"/>
              <a:t>Yers</a:t>
            </a:r>
            <a:r>
              <a:rPr lang="en-US" baseline="0" dirty="0" smtClean="0"/>
              <a:t> had the least favorable impression of the library.  24.8% of them would enhance the wireless access at libraries.  </a:t>
            </a:r>
          </a:p>
          <a:p>
            <a:endParaRPr lang="en-US" baseline="0" dirty="0" smtClean="0"/>
          </a:p>
          <a:p>
            <a:r>
              <a:rPr lang="en-US" baseline="0" dirty="0" smtClean="0"/>
              <a:t>We have to be careful to treat </a:t>
            </a:r>
            <a:r>
              <a:rPr lang="en-US" baseline="0" dirty="0" err="1" smtClean="0"/>
              <a:t>wifi</a:t>
            </a:r>
            <a:r>
              <a:rPr lang="en-US" baseline="0" dirty="0" smtClean="0"/>
              <a:t> as a core service, not something that can be down for a while without anyone noticing.</a:t>
            </a:r>
          </a:p>
          <a:p>
            <a:endParaRPr lang="en-US" baseline="0" dirty="0" smtClean="0"/>
          </a:p>
          <a:p>
            <a:r>
              <a:rPr lang="en-US" baseline="0" dirty="0" smtClean="0"/>
              <a:t>POWER:  library as a community gathering place, a place to read or work or whatever</a:t>
            </a:r>
          </a:p>
          <a:p>
            <a:endParaRPr lang="en-US" baseline="0" dirty="0" smtClean="0"/>
          </a:p>
          <a:p>
            <a:endParaRPr lang="en-US" baseline="0" dirty="0" smtClean="0"/>
          </a:p>
          <a:p>
            <a:r>
              <a:rPr lang="en-US" baseline="0" dirty="0" smtClean="0"/>
              <a:t>What will the long-term impact of mobile devices on our computer labs? </a:t>
            </a:r>
          </a:p>
          <a:p>
            <a:r>
              <a:rPr lang="en-US" baseline="0" dirty="0" smtClean="0"/>
              <a:t>In 2011, in Wisconsin, the number of computers users at the library dropped again.</a:t>
            </a:r>
          </a:p>
          <a:p>
            <a:endParaRPr lang="en-US" baseline="0" dirty="0" smtClean="0"/>
          </a:p>
          <a:p>
            <a:r>
              <a:rPr lang="en-US" baseline="0" dirty="0" smtClean="0"/>
              <a:t>However, roughly 30% of Baby Boomers and Gen </a:t>
            </a:r>
            <a:r>
              <a:rPr lang="en-US" baseline="0" dirty="0" err="1" smtClean="0"/>
              <a:t>Xers</a:t>
            </a:r>
            <a:r>
              <a:rPr lang="en-US" baseline="0" dirty="0" smtClean="0"/>
              <a:t> wanted the library to add more computers.</a:t>
            </a:r>
            <a:endParaRPr lang="en-US" baseline="0" dirty="0" smtClean="0">
              <a:latin typeface="+mj-lt"/>
            </a:endParaRPr>
          </a:p>
          <a:p>
            <a:endParaRPr lang="en-US" baseline="0" dirty="0" smtClean="0">
              <a:latin typeface="+mj-lt"/>
            </a:endParaRPr>
          </a:p>
          <a:p>
            <a:r>
              <a:rPr lang="en-US" baseline="0" dirty="0" smtClean="0">
                <a:latin typeface="+mj-lt"/>
              </a:rPr>
              <a:t>Will we need to maintain rows and rows of computers for basic web surfing?  Or will we be able to focus our energy on high-end creation stations and lots of places to charge devices?</a:t>
            </a:r>
          </a:p>
          <a:p>
            <a:endParaRPr lang="en-US" baseline="0" dirty="0" smtClean="0">
              <a:latin typeface="+mj-lt"/>
            </a:endParaRPr>
          </a:p>
          <a:p>
            <a:r>
              <a:rPr lang="en-US" baseline="0" dirty="0" smtClean="0">
                <a:latin typeface="+mj-lt"/>
              </a:rPr>
              <a:t>Should we be getting into the business of circulating devices in the library?  </a:t>
            </a:r>
          </a:p>
          <a:p>
            <a:r>
              <a:rPr lang="en-US" baseline="0" dirty="0" smtClean="0"/>
              <a:t>The </a:t>
            </a:r>
            <a:r>
              <a:rPr lang="en-US" baseline="0" dirty="0" err="1" smtClean="0"/>
              <a:t>mediasurfer</a:t>
            </a:r>
            <a:r>
              <a:rPr lang="en-US" baseline="0" dirty="0" smtClean="0"/>
              <a:t> (on the right) can check out </a:t>
            </a:r>
            <a:r>
              <a:rPr lang="en-US" baseline="0" dirty="0" err="1" smtClean="0"/>
              <a:t>iPads</a:t>
            </a:r>
            <a:r>
              <a:rPr lang="en-US" baseline="0" dirty="0" smtClean="0"/>
              <a:t> and wipe them clean when they are returned.  Will these eventually be replacements for those basic web surfing computers?</a:t>
            </a:r>
          </a:p>
          <a:p>
            <a:endParaRPr lang="en-US" baseline="0" dirty="0" smtClean="0"/>
          </a:p>
          <a:p>
            <a:r>
              <a:rPr lang="en-US" baseline="0" dirty="0" err="1" smtClean="0"/>
              <a:t>Stef</a:t>
            </a:r>
            <a:r>
              <a:rPr lang="en-US" baseline="0" dirty="0" smtClean="0"/>
              <a:t> </a:t>
            </a:r>
          </a:p>
          <a:p>
            <a:endParaRPr lang="en-US"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58</a:t>
            </a:fld>
            <a:endParaRPr lang="en-US"/>
          </a:p>
        </p:txBody>
      </p:sp>
    </p:spTree>
    <p:extLst>
      <p:ext uri="{BB962C8B-B14F-4D97-AF65-F5344CB8AC3E}">
        <p14:creationId xmlns:p14="http://schemas.microsoft.com/office/powerpoint/2010/main" xmlns="" val="36943689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wireless printing service</a:t>
            </a:r>
            <a:r>
              <a:rPr lang="en-US" baseline="0" dirty="0" smtClean="0"/>
              <a:t> that people can use to identify wireless printing in their area.</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err="1" smtClean="0"/>
              <a:t>Stef</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59</a:t>
            </a:fld>
            <a:endParaRPr lang="en-US"/>
          </a:p>
        </p:txBody>
      </p:sp>
    </p:spTree>
    <p:extLst>
      <p:ext uri="{BB962C8B-B14F-4D97-AF65-F5344CB8AC3E}">
        <p14:creationId xmlns:p14="http://schemas.microsoft.com/office/powerpoint/2010/main" xmlns="" val="150462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the number of library visits in Wisconsin</a:t>
            </a:r>
            <a:r>
              <a:rPr lang="en-US" baseline="0" dirty="0" smtClean="0"/>
              <a:t> through 2012.  You can see this trend is on a downward slope?  Why?  Is it because of the movement to digital resources?  Let’s see……</a:t>
            </a:r>
          </a:p>
          <a:p>
            <a:endParaRPr lang="en-US" baseline="0" dirty="0" smtClean="0"/>
          </a:p>
          <a:p>
            <a:r>
              <a:rPr lang="en-US" baseline="0" dirty="0" err="1" smtClean="0"/>
              <a:t>Stef</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6</a:t>
            </a:fld>
            <a:endParaRPr lang="en-US"/>
          </a:p>
        </p:txBody>
      </p:sp>
    </p:spTree>
    <p:extLst>
      <p:ext uri="{BB962C8B-B14F-4D97-AF65-F5344CB8AC3E}">
        <p14:creationId xmlns:p14="http://schemas.microsoft.com/office/powerpoint/2010/main" xmlns="" val="17784283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err="1" smtClean="0"/>
              <a:t>Stef</a:t>
            </a:r>
            <a:r>
              <a:rPr lang="en-US" dirty="0" smtClean="0"/>
              <a:t> </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60</a:t>
            </a:fld>
            <a:endParaRPr lang="en-US"/>
          </a:p>
        </p:txBody>
      </p:sp>
    </p:spTree>
    <p:extLst>
      <p:ext uri="{BB962C8B-B14F-4D97-AF65-F5344CB8AC3E}">
        <p14:creationId xmlns:p14="http://schemas.microsoft.com/office/powerpoint/2010/main" xmlns="" val="8238412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61</a:t>
            </a:fld>
            <a:endParaRPr lang="en-US"/>
          </a:p>
        </p:txBody>
      </p:sp>
    </p:spTree>
    <p:extLst>
      <p:ext uri="{BB962C8B-B14F-4D97-AF65-F5344CB8AC3E}">
        <p14:creationId xmlns:p14="http://schemas.microsoft.com/office/powerpoint/2010/main" xmlns="" val="4957650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a:t>
            </a:r>
            <a:r>
              <a:rPr lang="en-US" baseline="0" dirty="0" smtClean="0"/>
              <a:t> attendance is up…..despite visits being down</a:t>
            </a:r>
          </a:p>
          <a:p>
            <a:r>
              <a:rPr lang="en-US" baseline="0" dirty="0" smtClean="0"/>
              <a:t>Increase number of programs, increase number of attendees</a:t>
            </a:r>
          </a:p>
          <a:p>
            <a:r>
              <a:rPr lang="en-US" baseline="0" dirty="0" smtClean="0"/>
              <a:t>Programs to extend book brand – go beyond?</a:t>
            </a:r>
          </a:p>
          <a:p>
            <a:r>
              <a:rPr lang="en-US" baseline="0" dirty="0" smtClean="0"/>
              <a:t>Maker space, technology,</a:t>
            </a:r>
          </a:p>
          <a:p>
            <a:endParaRPr lang="en-US" baseline="0" dirty="0" smtClean="0"/>
          </a:p>
          <a:p>
            <a:r>
              <a:rPr lang="en-US" baseline="0" dirty="0" err="1" smtClean="0"/>
              <a:t>Stef</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62</a:t>
            </a:fld>
            <a:endParaRPr lang="en-US"/>
          </a:p>
        </p:txBody>
      </p:sp>
    </p:spTree>
    <p:extLst>
      <p:ext uri="{BB962C8B-B14F-4D97-AF65-F5344CB8AC3E}">
        <p14:creationId xmlns:p14="http://schemas.microsoft.com/office/powerpoint/2010/main" xmlns="" val="40042066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err="1" smtClean="0"/>
              <a:t>Stef</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63</a:t>
            </a:fld>
            <a:endParaRPr lang="en-US"/>
          </a:p>
        </p:txBody>
      </p:sp>
    </p:spTree>
    <p:extLst>
      <p:ext uri="{BB962C8B-B14F-4D97-AF65-F5344CB8AC3E}">
        <p14:creationId xmlns:p14="http://schemas.microsoft.com/office/powerpoint/2010/main" xmlns="" val="19945044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a:t>
            </a:r>
            <a:r>
              <a:rPr lang="en-US" baseline="0" dirty="0" smtClean="0"/>
              <a:t> is on education, partnerships, community</a:t>
            </a:r>
          </a:p>
          <a:p>
            <a:endParaRPr lang="en-US" baseline="0" dirty="0" smtClean="0"/>
          </a:p>
          <a:p>
            <a:endParaRPr lang="en-US" baseline="0" dirty="0" smtClean="0"/>
          </a:p>
          <a:p>
            <a:r>
              <a:rPr lang="en-US" baseline="0" dirty="0" err="1" smtClean="0"/>
              <a:t>Stef</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other things!!!</a:t>
            </a:r>
          </a:p>
          <a:p>
            <a:endParaRPr lang="en-US" dirty="0" smtClean="0"/>
          </a:p>
          <a:p>
            <a:endParaRPr lang="en-US" dirty="0" smtClean="0"/>
          </a:p>
          <a:p>
            <a:r>
              <a:rPr lang="en-US" dirty="0" err="1" smtClean="0"/>
              <a:t>Stef</a:t>
            </a:r>
            <a:r>
              <a:rPr lang="en-US" dirty="0" smtClean="0"/>
              <a:t> </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65</a:t>
            </a:fld>
            <a:endParaRPr lang="en-US"/>
          </a:p>
        </p:txBody>
      </p:sp>
    </p:spTree>
    <p:extLst>
      <p:ext uri="{BB962C8B-B14F-4D97-AF65-F5344CB8AC3E}">
        <p14:creationId xmlns:p14="http://schemas.microsoft.com/office/powerpoint/2010/main" xmlns="" val="36059754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On is a great example</a:t>
            </a:r>
            <a:r>
              <a:rPr lang="en-US" baseline="0" dirty="0" smtClean="0"/>
              <a:t> of a partnership related to literacy – in this case, digital literacy</a:t>
            </a:r>
          </a:p>
          <a:p>
            <a:r>
              <a:rPr lang="en-US" baseline="0" dirty="0" smtClean="0"/>
              <a:t>Helps people find classes and free wireless internet access…..supports the themes we’ve been talking about related to awareness and technology and training – why not participate?</a:t>
            </a:r>
          </a:p>
          <a:p>
            <a:endParaRPr lang="en-US" baseline="0" dirty="0" smtClean="0"/>
          </a:p>
          <a:p>
            <a:endParaRPr lang="en-US" baseline="0" dirty="0" smtClean="0"/>
          </a:p>
          <a:p>
            <a:r>
              <a:rPr lang="en-US" baseline="0" dirty="0" err="1" smtClean="0"/>
              <a:t>Stef</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66</a:t>
            </a:fld>
            <a:endParaRPr lang="en-US"/>
          </a:p>
        </p:txBody>
      </p:sp>
    </p:spTree>
    <p:extLst>
      <p:ext uri="{BB962C8B-B14F-4D97-AF65-F5344CB8AC3E}">
        <p14:creationId xmlns:p14="http://schemas.microsoft.com/office/powerpoint/2010/main" xmlns="" val="2852922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Immediate</a:t>
            </a:r>
            <a:r>
              <a:rPr lang="en-US" baseline="0" dirty="0" smtClean="0"/>
              <a:t> impacts will be a growing expectation of instant access with a frictionless experience. Patrons could experience frustration with waiting lists for digital materials  as they expect them to be available widely and immediately. </a:t>
            </a:r>
            <a:endParaRPr lang="en-US" dirty="0" smtClean="0"/>
          </a:p>
          <a:p>
            <a:endParaRPr lang="en-US" dirty="0" smtClean="0"/>
          </a:p>
          <a:p>
            <a:r>
              <a:rPr lang="en-US" dirty="0" smtClean="0"/>
              <a:t>A</a:t>
            </a:r>
            <a:r>
              <a:rPr lang="en-US" baseline="0" dirty="0" smtClean="0"/>
              <a:t> longer term impact will be found in research on info-seeking behaviors that seems to suggest that the future will reveal a shift from the “digital divide” to a “participation gap” particularly in areas of the acquisition of info-seeking skills, information literacy and knowledge networks. </a:t>
            </a:r>
          </a:p>
          <a:p>
            <a:endParaRPr lang="en-US" baseline="0" dirty="0" smtClean="0"/>
          </a:p>
          <a:p>
            <a:r>
              <a:rPr lang="en-US" baseline="0" dirty="0" smtClean="0"/>
              <a:t>Will young adults be able to find, evaluate and disseminate information the way they need to, to be successful? </a:t>
            </a:r>
          </a:p>
          <a:p>
            <a:endParaRPr lang="en-US" baseline="0" dirty="0" smtClean="0"/>
          </a:p>
          <a:p>
            <a:r>
              <a:rPr lang="en-US" baseline="0" dirty="0" err="1" smtClean="0"/>
              <a:t>Stef</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67</a:t>
            </a:fld>
            <a:endParaRPr lang="en-US"/>
          </a:p>
        </p:txBody>
      </p:sp>
    </p:spTree>
    <p:extLst>
      <p:ext uri="{BB962C8B-B14F-4D97-AF65-F5344CB8AC3E}">
        <p14:creationId xmlns:p14="http://schemas.microsoft.com/office/powerpoint/2010/main" xmlns="" val="2212542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time for them to share:  ideas, what they are already doing, other</a:t>
            </a:r>
            <a:r>
              <a:rPr lang="en-US" baseline="0" dirty="0" smtClean="0"/>
              <a:t> examples they have seen….</a:t>
            </a:r>
          </a:p>
          <a:p>
            <a:endParaRPr lang="en-US" baseline="0" dirty="0" smtClean="0"/>
          </a:p>
          <a:p>
            <a:r>
              <a:rPr lang="en-US" baseline="0" dirty="0" err="1" smtClean="0"/>
              <a:t>Stef</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68</a:t>
            </a:fld>
            <a:endParaRPr lang="en-US"/>
          </a:p>
        </p:txBody>
      </p:sp>
    </p:spTree>
    <p:extLst>
      <p:ext uri="{BB962C8B-B14F-4D97-AF65-F5344CB8AC3E}">
        <p14:creationId xmlns:p14="http://schemas.microsoft.com/office/powerpoint/2010/main" xmlns="" val="7030147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Stef</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trend for physical circulation is flat, but not down as steeply as library visits……what else might explain it?</a:t>
            </a:r>
          </a:p>
          <a:p>
            <a:endParaRPr lang="en-US" baseline="0" dirty="0" smtClean="0"/>
          </a:p>
          <a:p>
            <a:r>
              <a:rPr lang="en-US" baseline="0" dirty="0" err="1" smtClean="0"/>
              <a:t>Stef</a:t>
            </a:r>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7</a:t>
            </a:fld>
            <a:endParaRPr lang="en-US"/>
          </a:p>
        </p:txBody>
      </p:sp>
    </p:spTree>
    <p:extLst>
      <p:ext uri="{BB962C8B-B14F-4D97-AF65-F5344CB8AC3E}">
        <p14:creationId xmlns:p14="http://schemas.microsoft.com/office/powerpoint/2010/main" xmlns="" val="19842371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Stef</a:t>
            </a:r>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70</a:t>
            </a:fld>
            <a:endParaRPr lang="en-US"/>
          </a:p>
        </p:txBody>
      </p:sp>
    </p:spTree>
    <p:extLst>
      <p:ext uri="{BB962C8B-B14F-4D97-AF65-F5344CB8AC3E}">
        <p14:creationId xmlns:p14="http://schemas.microsoft.com/office/powerpoint/2010/main" xmlns="" val="33043726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E28B2-E224-463B-8A11-FAA44F093003}" type="slidenum">
              <a:rPr lang="en-US" smtClean="0"/>
              <a:pPr/>
              <a:t>74</a:t>
            </a:fld>
            <a:endParaRPr lang="en-US"/>
          </a:p>
        </p:txBody>
      </p:sp>
    </p:spTree>
    <p:extLst>
      <p:ext uri="{BB962C8B-B14F-4D97-AF65-F5344CB8AC3E}">
        <p14:creationId xmlns:p14="http://schemas.microsoft.com/office/powerpoint/2010/main" xmlns="" val="3134217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about open hours?  Looking at just the shape</a:t>
            </a:r>
            <a:r>
              <a:rPr lang="en-US" baseline="0" dirty="0" smtClean="0"/>
              <a:t> of the curve, you can see it really isn’t similar. </a:t>
            </a:r>
            <a:r>
              <a:rPr lang="en-US" dirty="0" smtClean="0"/>
              <a:t>Probabl</a:t>
            </a:r>
            <a:r>
              <a:rPr lang="en-US" baseline="0" dirty="0" smtClean="0"/>
              <a:t>y not accounting for the downward turn.</a:t>
            </a:r>
          </a:p>
          <a:p>
            <a:endParaRPr lang="en-US" baseline="0" dirty="0" smtClean="0"/>
          </a:p>
          <a:p>
            <a:r>
              <a:rPr lang="en-US" baseline="0" dirty="0" err="1" smtClean="0"/>
              <a:t>Stef</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8</a:t>
            </a:fld>
            <a:endParaRPr lang="en-US"/>
          </a:p>
        </p:txBody>
      </p:sp>
    </p:spTree>
    <p:extLst>
      <p:ext uri="{BB962C8B-B14F-4D97-AF65-F5344CB8AC3E}">
        <p14:creationId xmlns:p14="http://schemas.microsoft.com/office/powerpoint/2010/main" xmlns="" val="1773451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very similar curve to this line…..it’s the Bureau of Labor Statistics unemployment data for Wisconsin.</a:t>
            </a:r>
          </a:p>
          <a:p>
            <a:r>
              <a:rPr lang="en-US" baseline="0" dirty="0" smtClean="0"/>
              <a:t>We’ve all heard that libraries are used more in time of recession.  Seems to be true!!</a:t>
            </a:r>
          </a:p>
          <a:p>
            <a:endParaRPr lang="en-US" baseline="0" dirty="0" smtClean="0"/>
          </a:p>
          <a:p>
            <a:r>
              <a:rPr lang="en-US" baseline="0" dirty="0" smtClean="0"/>
              <a:t>Think, though, what that might mean:  we certainly don’t want a recession to continue.  But, as we are on this cusp of the move to digital, there is this factor that will mean fewer people using libraries.  </a:t>
            </a:r>
          </a:p>
          <a:p>
            <a:endParaRPr lang="en-US" baseline="0" dirty="0" smtClean="0"/>
          </a:p>
          <a:p>
            <a:r>
              <a:rPr lang="en-US" baseline="0" dirty="0" err="1" smtClean="0"/>
              <a:t>Stef</a:t>
            </a:r>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CE28B2-E224-463B-8A11-FAA44F093003}" type="slidenum">
              <a:rPr lang="en-US" smtClean="0"/>
              <a:pPr/>
              <a:t>9</a:t>
            </a:fld>
            <a:endParaRPr lang="en-US"/>
          </a:p>
        </p:txBody>
      </p:sp>
    </p:spTree>
    <p:extLst>
      <p:ext uri="{BB962C8B-B14F-4D97-AF65-F5344CB8AC3E}">
        <p14:creationId xmlns:p14="http://schemas.microsoft.com/office/powerpoint/2010/main" xmlns="" val="43245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70F5CA3-3D85-40CB-BBD1-FA83A00682CB}" type="datetimeFigureOut">
              <a:rPr lang="en-US" smtClean="0"/>
              <a:pPr/>
              <a:t>6/19/2013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7DBFCD2-0FF5-4FAD-9873-9490ED4AF34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0F5CA3-3D85-40CB-BBD1-FA83A00682CB}"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BFCD2-0FF5-4FAD-9873-9490ED4AF3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70F5CA3-3D85-40CB-BBD1-FA83A00682CB}" type="datetimeFigureOut">
              <a:rPr lang="en-US" smtClean="0"/>
              <a:pPr/>
              <a:t>6/19/2013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7DBFCD2-0FF5-4FAD-9873-9490ED4AF3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0F5CA3-3D85-40CB-BBD1-FA83A00682CB}"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7DBFCD2-0FF5-4FAD-9873-9490ED4AF34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70F5CA3-3D85-40CB-BBD1-FA83A00682CB}" type="datetimeFigureOut">
              <a:rPr lang="en-US" smtClean="0"/>
              <a:pPr/>
              <a:t>6/19/2013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DBFCD2-0FF5-4FAD-9873-9490ED4AF34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70F5CA3-3D85-40CB-BBD1-FA83A00682CB}" type="datetimeFigureOut">
              <a:rPr lang="en-US" smtClean="0"/>
              <a:pPr/>
              <a:t>6/19/2013</a:t>
            </a:fld>
            <a:endParaRPr lang="en-US"/>
          </a:p>
        </p:txBody>
      </p:sp>
      <p:sp>
        <p:nvSpPr>
          <p:cNvPr id="10" name="Slide Number Placeholder 9"/>
          <p:cNvSpPr>
            <a:spLocks noGrp="1"/>
          </p:cNvSpPr>
          <p:nvPr>
            <p:ph type="sldNum" sz="quarter" idx="16"/>
          </p:nvPr>
        </p:nvSpPr>
        <p:spPr/>
        <p:txBody>
          <a:bodyPr rtlCol="0"/>
          <a:lstStyle/>
          <a:p>
            <a:fld id="{47DBFCD2-0FF5-4FAD-9873-9490ED4AF34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70F5CA3-3D85-40CB-BBD1-FA83A00682CB}" type="datetimeFigureOut">
              <a:rPr lang="en-US" smtClean="0"/>
              <a:pPr/>
              <a:t>6/19/2013</a:t>
            </a:fld>
            <a:endParaRPr lang="en-US"/>
          </a:p>
        </p:txBody>
      </p:sp>
      <p:sp>
        <p:nvSpPr>
          <p:cNvPr id="12" name="Slide Number Placeholder 11"/>
          <p:cNvSpPr>
            <a:spLocks noGrp="1"/>
          </p:cNvSpPr>
          <p:nvPr>
            <p:ph type="sldNum" sz="quarter" idx="16"/>
          </p:nvPr>
        </p:nvSpPr>
        <p:spPr/>
        <p:txBody>
          <a:bodyPr rtlCol="0"/>
          <a:lstStyle/>
          <a:p>
            <a:fld id="{47DBFCD2-0FF5-4FAD-9873-9490ED4AF34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0F5CA3-3D85-40CB-BBD1-FA83A00682CB}" type="datetimeFigureOut">
              <a:rPr lang="en-US" smtClean="0"/>
              <a:pPr/>
              <a:t>6/19/2013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7DBFCD2-0FF5-4FAD-9873-9490ED4AF3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F5CA3-3D85-40CB-BBD1-FA83A00682CB}" type="datetimeFigureOut">
              <a:rPr lang="en-US" smtClean="0"/>
              <a:pPr/>
              <a:t>6/19/2013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7DBFCD2-0FF5-4FAD-9873-9490ED4AF3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70F5CA3-3D85-40CB-BBD1-FA83A00682CB}" type="datetimeFigureOut">
              <a:rPr lang="en-US" smtClean="0"/>
              <a:pPr/>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7DBFCD2-0FF5-4FAD-9873-9490ED4AF34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70F5CA3-3D85-40CB-BBD1-FA83A00682CB}" type="datetimeFigureOut">
              <a:rPr lang="en-US" smtClean="0"/>
              <a:pPr/>
              <a:t>6/19/2013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7DBFCD2-0FF5-4FAD-9873-9490ED4AF34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70F5CA3-3D85-40CB-BBD1-FA83A00682CB}" type="datetimeFigureOut">
              <a:rPr lang="en-US" smtClean="0"/>
              <a:pPr/>
              <a:t>6/19/2013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DBFCD2-0FF5-4FAD-9873-9490ED4AF3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goodreads.com/blog/show/410-what-s-going-on-with-readers-today-goodreads-finds-ou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goodreads.com/blog/show/410-what-s-going-on-with-readers-today-goodreads-finds-ou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wtnh.com/dpp/news/politics/conn-bill-would-study-library-access-to-e-book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3" Type="http://schemas.openxmlformats.org/officeDocument/2006/relationships/hyperlink" Target="http://ahml.info/"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d2t775hxohacy2.cloudfront.net/archive/2013-02-23/2013-02-23.184951.8adfd18c42e022ec/2013-02-23.184951.8adfd18c42e022ec.640x360.web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libraries.pewinternet.org/2012/06/22/libraries-patrons-and-e-books/"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www.pbs.org/mediashift/2012/05/what-is-the-role-of-libraries-in-the-age-of-e-books-and-digital-information122.html" TargetMode="External"/><Relationship Id="rId5" Type="http://schemas.openxmlformats.org/officeDocument/2006/relationships/hyperlink" Target="http://www.pewinternet.org/~/media/Files/Presentations/2013/Greatest%20hits%20libraries_ALA%20legislative%20action%20day_PDF.pdf" TargetMode="External"/><Relationship Id="rId4" Type="http://schemas.openxmlformats.org/officeDocument/2006/relationships/hyperlink" Target="http://libraries.pewinternet.org/2012/04/04/the-rise-of-e-reading/"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orweblog.oclc.org/archives/002202.htm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blogs.adobe.com/digitalmarketing/digital-index/tablets-trump-smartphones-in-global-website-traffic/?utm_source=WhatCountsEmail&amp;utm_medium=OCLC%20Abstracts%20Test%20Group%203&amp;utm_campaign=OCLC%20Abstracts" TargetMode="External"/><Relationship Id="rId5" Type="http://schemas.openxmlformats.org/officeDocument/2006/relationships/hyperlink" Target="http://www.ala.org/transforminglibraries/ebooks-digital-content" TargetMode="External"/><Relationship Id="rId4" Type="http://schemas.openxmlformats.org/officeDocument/2006/relationships/hyperlink" Target="http://dx.doi.org/10.1787/5k912zxg5svh-en"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pewinternet.org/Commentary/2012/February/Pew-Internet-Mobile.aspx"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www.slideshare.net/Smashwords/how-libraries-can-launch-community-publishing-initiatives-with-selfpublished-ebooks" TargetMode="External"/><Relationship Id="rId5" Type="http://schemas.openxmlformats.org/officeDocument/2006/relationships/hyperlink" Target="http://viewer.zmags.com/publication/7d9e3366" TargetMode="External"/><Relationship Id="rId4" Type="http://schemas.openxmlformats.org/officeDocument/2006/relationships/hyperlink" Target="http://libraries.pewinternet.org/2012/12/27/e-book-reading-jumps-print-book-reading-declines/"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i="1" dirty="0" smtClean="0">
                <a:solidFill>
                  <a:schemeClr val="bg1"/>
                </a:solidFill>
              </a:rPr>
              <a:t>Balancing at </a:t>
            </a:r>
            <a:r>
              <a:rPr lang="en-US" sz="3600" i="1" dirty="0">
                <a:solidFill>
                  <a:schemeClr val="bg1"/>
                </a:solidFill>
              </a:rPr>
              <a:t>the digital tipping point </a:t>
            </a:r>
            <a:r>
              <a:rPr lang="en-US" i="1" dirty="0">
                <a:solidFill>
                  <a:schemeClr val="bg1"/>
                </a:solidFill>
              </a:rPr>
              <a:t> </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01569" y="1371600"/>
            <a:ext cx="6629400" cy="4415180"/>
          </a:xfrm>
          <a:prstGeom prst="rect">
            <a:avLst/>
          </a:prstGeom>
        </p:spPr>
      </p:pic>
      <p:sp>
        <p:nvSpPr>
          <p:cNvPr id="7" name="TextBox 6"/>
          <p:cNvSpPr txBox="1"/>
          <p:nvPr/>
        </p:nvSpPr>
        <p:spPr>
          <a:xfrm>
            <a:off x="3145391" y="6121475"/>
            <a:ext cx="4892621" cy="584775"/>
          </a:xfrm>
          <a:prstGeom prst="rect">
            <a:avLst/>
          </a:prstGeom>
          <a:noFill/>
        </p:spPr>
        <p:txBody>
          <a:bodyPr wrap="none" rtlCol="0">
            <a:spAutoFit/>
          </a:bodyPr>
          <a:lstStyle/>
          <a:p>
            <a:r>
              <a:rPr lang="en-US" sz="3200" i="1" dirty="0" smtClean="0"/>
              <a:t>trends, impacts, and responses</a:t>
            </a:r>
            <a:endParaRPr lang="en-US" sz="3200" dirty="0"/>
          </a:p>
        </p:txBody>
      </p:sp>
      <p:sp>
        <p:nvSpPr>
          <p:cNvPr id="4" name="TextBox 3"/>
          <p:cNvSpPr txBox="1"/>
          <p:nvPr/>
        </p:nvSpPr>
        <p:spPr>
          <a:xfrm>
            <a:off x="1201569" y="420469"/>
            <a:ext cx="6787179" cy="646331"/>
          </a:xfrm>
          <a:prstGeom prst="rect">
            <a:avLst/>
          </a:prstGeom>
          <a:noFill/>
        </p:spPr>
        <p:txBody>
          <a:bodyPr wrap="none" rtlCol="0">
            <a:spAutoFit/>
          </a:bodyPr>
          <a:lstStyle/>
          <a:p>
            <a:r>
              <a:rPr lang="en-US" sz="3600" dirty="0" smtClean="0"/>
              <a:t>Libraries at the Digital Tipping Point</a:t>
            </a:r>
            <a:endParaRPr lang="en-US" sz="3600" dirty="0"/>
          </a:p>
        </p:txBody>
      </p:sp>
    </p:spTree>
    <p:extLst>
      <p:ext uri="{BB962C8B-B14F-4D97-AF65-F5344CB8AC3E}">
        <p14:creationId xmlns:p14="http://schemas.microsoft.com/office/powerpoint/2010/main" xmlns="" val="852186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2" name="Title 1"/>
          <p:cNvSpPr>
            <a:spLocks noGrp="1"/>
          </p:cNvSpPr>
          <p:nvPr>
            <p:ph type="title"/>
          </p:nvPr>
        </p:nvSpPr>
        <p:spPr/>
        <p:txBody>
          <a:bodyPr>
            <a:normAutofit/>
          </a:bodyPr>
          <a:lstStyle/>
          <a:p>
            <a:r>
              <a:rPr lang="en-US" i="1" dirty="0" smtClean="0">
                <a:latin typeface="Bell MT" pitchFamily="18" charset="0"/>
              </a:rPr>
              <a:t>Mobile</a:t>
            </a:r>
            <a:r>
              <a:rPr lang="en-US" i="1" dirty="0"/>
              <a:t> </a:t>
            </a:r>
            <a:r>
              <a:rPr lang="en-US" i="1" dirty="0" smtClean="0"/>
              <a:t>Trends</a:t>
            </a:r>
            <a:endParaRPr lang="en-US" dirty="0"/>
          </a:p>
        </p:txBody>
      </p:sp>
      <p:sp>
        <p:nvSpPr>
          <p:cNvPr id="4" name="TextBox 3"/>
          <p:cNvSpPr txBox="1"/>
          <p:nvPr/>
        </p:nvSpPr>
        <p:spPr>
          <a:xfrm>
            <a:off x="2908011" y="2980117"/>
            <a:ext cx="2806989" cy="369332"/>
          </a:xfrm>
          <a:prstGeom prst="rect">
            <a:avLst/>
          </a:prstGeom>
          <a:noFill/>
        </p:spPr>
        <p:txBody>
          <a:bodyPr wrap="square" rtlCol="0">
            <a:spAutoFit/>
          </a:bodyPr>
          <a:lstStyle/>
          <a:p>
            <a:r>
              <a:rPr lang="en-US" dirty="0" smtClean="0">
                <a:solidFill>
                  <a:schemeClr val="bg1"/>
                </a:solidFill>
              </a:rPr>
              <a:t>[PHOTO]</a:t>
            </a:r>
            <a:endParaRPr lang="en-US" dirty="0">
              <a:solidFill>
                <a:schemeClr val="bg1"/>
              </a:solidFill>
            </a:endParaRPr>
          </a:p>
        </p:txBody>
      </p:sp>
    </p:spTree>
    <p:extLst>
      <p:ext uri="{BB962C8B-B14F-4D97-AF65-F5344CB8AC3E}">
        <p14:creationId xmlns:p14="http://schemas.microsoft.com/office/powerpoint/2010/main" xmlns="" val="2889183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895600"/>
            <a:ext cx="2590800" cy="990600"/>
          </a:xfrm>
        </p:spPr>
        <p:txBody>
          <a:bodyPr>
            <a:normAutofit fontScale="90000"/>
          </a:bodyPr>
          <a:lstStyle/>
          <a:p>
            <a:r>
              <a:rPr lang="en-US" sz="9600" dirty="0" smtClean="0"/>
              <a:t>87%</a:t>
            </a:r>
            <a:endParaRPr lang="en-US" sz="9600" dirty="0"/>
          </a:p>
        </p:txBody>
      </p:sp>
      <p:sp>
        <p:nvSpPr>
          <p:cNvPr id="7" name="Title 1"/>
          <p:cNvSpPr txBox="1">
            <a:spLocks/>
          </p:cNvSpPr>
          <p:nvPr/>
        </p:nvSpPr>
        <p:spPr>
          <a:xfrm>
            <a:off x="381000" y="5550932"/>
            <a:ext cx="8382000"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pPr algn="l"/>
            <a:r>
              <a:rPr lang="en-US" sz="1400" i="1" dirty="0">
                <a:latin typeface="Bell MT" pitchFamily="18" charset="0"/>
              </a:rPr>
              <a:t> </a:t>
            </a:r>
            <a:r>
              <a:rPr lang="en-US" sz="1400" i="1" dirty="0" smtClean="0">
                <a:latin typeface="Bell MT" pitchFamily="18" charset="0"/>
              </a:rPr>
              <a:t>Source: Experian Simmons, late 2011</a:t>
            </a:r>
          </a:p>
        </p:txBody>
      </p:sp>
      <p:sp>
        <p:nvSpPr>
          <p:cNvPr id="5" name="Title 1"/>
          <p:cNvSpPr txBox="1">
            <a:spLocks/>
          </p:cNvSpPr>
          <p:nvPr/>
        </p:nvSpPr>
        <p:spPr>
          <a:xfrm>
            <a:off x="381000" y="381000"/>
            <a:ext cx="8229600" cy="66675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i="1" dirty="0" smtClean="0">
                <a:solidFill>
                  <a:schemeClr val="tx1"/>
                </a:solidFill>
              </a:rPr>
              <a:t>Mobile phone ownership in US, December 2012:</a:t>
            </a:r>
            <a:endParaRPr lang="en-US" dirty="0">
              <a:solidFill>
                <a:schemeClr val="tx1"/>
              </a:solidFill>
            </a:endParaRPr>
          </a:p>
        </p:txBody>
      </p:sp>
      <p:sp>
        <p:nvSpPr>
          <p:cNvPr id="3" name="TextBox 2"/>
          <p:cNvSpPr txBox="1"/>
          <p:nvPr/>
        </p:nvSpPr>
        <p:spPr>
          <a:xfrm>
            <a:off x="761999" y="6134100"/>
            <a:ext cx="2851037" cy="369332"/>
          </a:xfrm>
          <a:prstGeom prst="rect">
            <a:avLst/>
          </a:prstGeom>
          <a:noFill/>
        </p:spPr>
        <p:txBody>
          <a:bodyPr wrap="none" rtlCol="0">
            <a:spAutoFit/>
          </a:bodyPr>
          <a:lstStyle/>
          <a:p>
            <a:r>
              <a:rPr lang="en-US" dirty="0" smtClean="0"/>
              <a:t>Source:  Pew Internet, Mobile</a:t>
            </a:r>
            <a:endParaRPr lang="en-US" dirty="0"/>
          </a:p>
        </p:txBody>
      </p:sp>
    </p:spTree>
    <p:extLst>
      <p:ext uri="{BB962C8B-B14F-4D97-AF65-F5344CB8AC3E}">
        <p14:creationId xmlns:p14="http://schemas.microsoft.com/office/powerpoint/2010/main" xmlns="" val="4174877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ll and smartphones over ti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81000"/>
            <a:ext cx="7973802" cy="5410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61999" y="6134100"/>
            <a:ext cx="2851037" cy="369332"/>
          </a:xfrm>
          <a:prstGeom prst="rect">
            <a:avLst/>
          </a:prstGeom>
          <a:noFill/>
        </p:spPr>
        <p:txBody>
          <a:bodyPr wrap="none" rtlCol="0">
            <a:spAutoFit/>
          </a:bodyPr>
          <a:lstStyle/>
          <a:p>
            <a:r>
              <a:rPr lang="en-US" dirty="0" smtClean="0"/>
              <a:t>Source:  Pew Internet, Mobile</a:t>
            </a:r>
            <a:endParaRPr lang="en-US" dirty="0"/>
          </a:p>
        </p:txBody>
      </p:sp>
    </p:spTree>
    <p:extLst>
      <p:ext uri="{BB962C8B-B14F-4D97-AF65-F5344CB8AC3E}">
        <p14:creationId xmlns:p14="http://schemas.microsoft.com/office/powerpoint/2010/main" xmlns="" val="3391327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1" dirty="0" smtClean="0"/>
              <a:t>What did you do in the last 30 days?</a:t>
            </a:r>
            <a:br>
              <a:rPr lang="en-US" sz="3200" i="1" dirty="0" smtClean="0"/>
            </a:br>
            <a:r>
              <a:rPr lang="en-US" sz="3200" i="1" dirty="0" smtClean="0"/>
              <a:t>(All cellphone owners)</a:t>
            </a:r>
            <a:endParaRPr lang="en-US" sz="3200" dirty="0"/>
          </a:p>
        </p:txBody>
      </p:sp>
      <p:sp>
        <p:nvSpPr>
          <p:cNvPr id="7" name="Title 1"/>
          <p:cNvSpPr txBox="1">
            <a:spLocks/>
          </p:cNvSpPr>
          <p:nvPr/>
        </p:nvSpPr>
        <p:spPr>
          <a:xfrm>
            <a:off x="381000" y="5550932"/>
            <a:ext cx="8382000"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1400" i="1" dirty="0">
                <a:solidFill>
                  <a:schemeClr val="tx1"/>
                </a:solidFill>
                <a:latin typeface="Bell MT" pitchFamily="18" charset="0"/>
              </a:rPr>
              <a:t> </a:t>
            </a:r>
            <a:r>
              <a:rPr lang="en-US" sz="1400" i="1" dirty="0" smtClean="0">
                <a:solidFill>
                  <a:schemeClr val="tx1"/>
                </a:solidFill>
                <a:latin typeface="Bell MT" pitchFamily="18" charset="0"/>
              </a:rPr>
              <a:t>Source: Mintel/Experian Simmons</a:t>
            </a:r>
            <a:endParaRPr lang="en-US" sz="1400"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xmlns="" val="2867848035"/>
              </p:ext>
            </p:extLst>
          </p:nvPr>
        </p:nvGraphicFramePr>
        <p:xfrm>
          <a:off x="685800" y="1905000"/>
          <a:ext cx="76200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63340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Tablets </a:t>
            </a:r>
            <a:r>
              <a:rPr lang="en-US" dirty="0" err="1" smtClean="0"/>
              <a:t>vs</a:t>
            </a:r>
            <a:r>
              <a:rPr lang="en-US" dirty="0"/>
              <a:t> </a:t>
            </a:r>
            <a:r>
              <a:rPr lang="en-US" dirty="0" smtClean="0"/>
              <a:t>Smartphones </a:t>
            </a:r>
            <a:endParaRPr lang="en-US" dirty="0"/>
          </a:p>
        </p:txBody>
      </p:sp>
      <p:pic>
        <p:nvPicPr>
          <p:cNvPr id="13314" name="Picture 2" descr="13926_di_tablet_smartphone_growth"/>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752600"/>
            <a:ext cx="7399720" cy="40909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600199" y="6222555"/>
            <a:ext cx="6572761" cy="646331"/>
          </a:xfrm>
          <a:prstGeom prst="rect">
            <a:avLst/>
          </a:prstGeom>
          <a:noFill/>
        </p:spPr>
        <p:txBody>
          <a:bodyPr wrap="none" rtlCol="0">
            <a:spAutoFit/>
          </a:bodyPr>
          <a:lstStyle/>
          <a:p>
            <a:r>
              <a:rPr lang="en-US" dirty="0" smtClean="0"/>
              <a:t>Source:  Adobe -- </a:t>
            </a:r>
            <a:r>
              <a:rPr lang="en-US" dirty="0"/>
              <a:t>Tablets trump smartphones in global website traffic</a:t>
            </a:r>
          </a:p>
          <a:p>
            <a:endParaRPr lang="en-US" dirty="0"/>
          </a:p>
        </p:txBody>
      </p:sp>
    </p:spTree>
    <p:extLst>
      <p:ext uri="{BB962C8B-B14F-4D97-AF65-F5344CB8AC3E}">
        <p14:creationId xmlns:p14="http://schemas.microsoft.com/office/powerpoint/2010/main" xmlns="" val="464048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047" r="1612" b="6250"/>
          <a:stretch/>
        </p:blipFill>
        <p:spPr bwMode="auto">
          <a:xfrm>
            <a:off x="304800" y="304799"/>
            <a:ext cx="8643257" cy="5276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057399" y="5657671"/>
            <a:ext cx="5825409" cy="1200329"/>
          </a:xfrm>
          <a:prstGeom prst="rect">
            <a:avLst/>
          </a:prstGeom>
          <a:noFill/>
        </p:spPr>
        <p:txBody>
          <a:bodyPr wrap="square" rtlCol="0">
            <a:spAutoFit/>
          </a:bodyPr>
          <a:lstStyle/>
          <a:p>
            <a:r>
              <a:rPr lang="en-US" dirty="0" smtClean="0"/>
              <a:t>Source:  </a:t>
            </a:r>
            <a:r>
              <a:rPr lang="en-US" dirty="0" err="1" smtClean="0"/>
              <a:t>Goodreads</a:t>
            </a:r>
            <a:r>
              <a:rPr lang="en-US" dirty="0" smtClean="0"/>
              <a:t>,</a:t>
            </a:r>
            <a:r>
              <a:rPr lang="en-US" dirty="0">
                <a:hlinkClick r:id="rId4"/>
              </a:rPr>
              <a:t> http://</a:t>
            </a:r>
            <a:r>
              <a:rPr lang="en-US" dirty="0" smtClean="0">
                <a:hlinkClick r:id="rId4"/>
              </a:rPr>
              <a:t>www.goodreads.com/blog/show/410-what-s-going-on-with-readers-today-goodreads-finds-out</a:t>
            </a:r>
            <a:endParaRPr lang="en-US" dirty="0" smtClean="0"/>
          </a:p>
          <a:p>
            <a:r>
              <a:rPr lang="en-US" dirty="0" smtClean="0"/>
              <a:t> </a:t>
            </a:r>
            <a:endParaRPr lang="en-US" dirty="0"/>
          </a:p>
        </p:txBody>
      </p:sp>
    </p:spTree>
    <p:extLst>
      <p:ext uri="{BB962C8B-B14F-4D97-AF65-F5344CB8AC3E}">
        <p14:creationId xmlns:p14="http://schemas.microsoft.com/office/powerpoint/2010/main" xmlns="" val="2140019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49" r="3450" b="6250"/>
          <a:stretch/>
        </p:blipFill>
        <p:spPr bwMode="auto">
          <a:xfrm>
            <a:off x="500743" y="381000"/>
            <a:ext cx="8338458" cy="47411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057399" y="5657671"/>
            <a:ext cx="5825409" cy="1200329"/>
          </a:xfrm>
          <a:prstGeom prst="rect">
            <a:avLst/>
          </a:prstGeom>
          <a:noFill/>
        </p:spPr>
        <p:txBody>
          <a:bodyPr wrap="square" rtlCol="0">
            <a:spAutoFit/>
          </a:bodyPr>
          <a:lstStyle/>
          <a:p>
            <a:r>
              <a:rPr lang="en-US" dirty="0" smtClean="0"/>
              <a:t>Source:  </a:t>
            </a:r>
            <a:r>
              <a:rPr lang="en-US" dirty="0" err="1" smtClean="0"/>
              <a:t>Goodreads</a:t>
            </a:r>
            <a:r>
              <a:rPr lang="en-US" dirty="0" smtClean="0"/>
              <a:t>,</a:t>
            </a:r>
            <a:r>
              <a:rPr lang="en-US" dirty="0">
                <a:hlinkClick r:id="rId4"/>
              </a:rPr>
              <a:t> http://</a:t>
            </a:r>
            <a:r>
              <a:rPr lang="en-US" dirty="0" smtClean="0">
                <a:hlinkClick r:id="rId4"/>
              </a:rPr>
              <a:t>www.goodreads.com/blog/show/410-what-s-going-on-with-readers-today-goodreads-finds-out</a:t>
            </a:r>
            <a:endParaRPr lang="en-US" dirty="0" smtClean="0"/>
          </a:p>
          <a:p>
            <a:r>
              <a:rPr lang="en-US" dirty="0" smtClean="0"/>
              <a:t> </a:t>
            </a:r>
            <a:endParaRPr lang="en-US" dirty="0"/>
          </a:p>
        </p:txBody>
      </p:sp>
    </p:spTree>
    <p:extLst>
      <p:ext uri="{BB962C8B-B14F-4D97-AF65-F5344CB8AC3E}">
        <p14:creationId xmlns:p14="http://schemas.microsoft.com/office/powerpoint/2010/main" xmlns="" val="254547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E-reading device distribution</a:t>
            </a:r>
            <a:endParaRPr lang="en-US" dirty="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558" t="16666" r="15666" b="2381"/>
          <a:stretch/>
        </p:blipFill>
        <p:spPr bwMode="auto">
          <a:xfrm>
            <a:off x="685800" y="1617350"/>
            <a:ext cx="7543800" cy="4920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1447800" y="6338146"/>
            <a:ext cx="6459397" cy="646331"/>
          </a:xfrm>
          <a:prstGeom prst="rect">
            <a:avLst/>
          </a:prstGeom>
          <a:noFill/>
        </p:spPr>
        <p:txBody>
          <a:bodyPr wrap="none" rtlCol="0">
            <a:spAutoFit/>
          </a:bodyPr>
          <a:lstStyle/>
          <a:p>
            <a:r>
              <a:rPr lang="en-US" dirty="0" smtClean="0"/>
              <a:t>Source:  Pew presentation to ALA (complete link in “further reading”)</a:t>
            </a:r>
          </a:p>
          <a:p>
            <a:endParaRPr lang="en-US" dirty="0"/>
          </a:p>
        </p:txBody>
      </p:sp>
    </p:spTree>
    <p:extLst>
      <p:ext uri="{BB962C8B-B14F-4D97-AF65-F5344CB8AC3E}">
        <p14:creationId xmlns:p14="http://schemas.microsoft.com/office/powerpoint/2010/main" xmlns="" val="3836630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0"/>
            <a:ext cx="4615541" cy="4953000"/>
          </a:xfrm>
          <a:solidFill>
            <a:schemeClr val="bg1"/>
          </a:solidFill>
        </p:spPr>
        <p:txBody>
          <a:bodyPr/>
          <a:lstStyle/>
          <a:p>
            <a:pPr algn="ctr"/>
            <a:r>
              <a:rPr lang="en-US" dirty="0" smtClean="0"/>
              <a:t>Mobile users of library services</a:t>
            </a: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5848" t="8036" r="19347" b="3274"/>
          <a:stretch/>
        </p:blipFill>
        <p:spPr bwMode="auto">
          <a:xfrm>
            <a:off x="4615541" y="261257"/>
            <a:ext cx="4528459" cy="64878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09601" y="5452292"/>
            <a:ext cx="3505200" cy="1200329"/>
          </a:xfrm>
          <a:prstGeom prst="rect">
            <a:avLst/>
          </a:prstGeom>
          <a:noFill/>
        </p:spPr>
        <p:txBody>
          <a:bodyPr wrap="square" rtlCol="0">
            <a:spAutoFit/>
          </a:bodyPr>
          <a:lstStyle/>
          <a:p>
            <a:r>
              <a:rPr lang="en-US" dirty="0" smtClean="0"/>
              <a:t>Source: Pew Presentation to ALA (see further reading for complete link)</a:t>
            </a:r>
          </a:p>
          <a:p>
            <a:endParaRPr lang="en-US" dirty="0"/>
          </a:p>
        </p:txBody>
      </p:sp>
    </p:spTree>
    <p:extLst>
      <p:ext uri="{BB962C8B-B14F-4D97-AF65-F5344CB8AC3E}">
        <p14:creationId xmlns:p14="http://schemas.microsoft.com/office/powerpoint/2010/main" xmlns="" val="2769214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Extending the book brand</a:t>
            </a:r>
            <a:endParaRPr lang="en-US" sz="5400" dirty="0"/>
          </a:p>
        </p:txBody>
      </p:sp>
      <p:sp>
        <p:nvSpPr>
          <p:cNvPr id="3" name="TextBox 2"/>
          <p:cNvSpPr txBox="1"/>
          <p:nvPr/>
        </p:nvSpPr>
        <p:spPr>
          <a:xfrm>
            <a:off x="838200" y="6400800"/>
            <a:ext cx="7278531" cy="369332"/>
          </a:xfrm>
          <a:prstGeom prst="rect">
            <a:avLst/>
          </a:prstGeom>
          <a:noFill/>
        </p:spPr>
        <p:txBody>
          <a:bodyPr wrap="none" rtlCol="0">
            <a:spAutoFit/>
          </a:bodyPr>
          <a:lstStyle/>
          <a:p>
            <a:r>
              <a:rPr lang="en-US" dirty="0">
                <a:solidFill>
                  <a:schemeClr val="bg1"/>
                </a:solidFill>
              </a:rPr>
              <a:t>http://www.flickr.com/photos/barbourians/5365888653/in/photostream/</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20115" y="1676400"/>
            <a:ext cx="3314700" cy="4419600"/>
          </a:xfrm>
          <a:prstGeom prst="rect">
            <a:avLst/>
          </a:prstGeom>
        </p:spPr>
      </p:pic>
    </p:spTree>
    <p:extLst>
      <p:ext uri="{BB962C8B-B14F-4D97-AF65-F5344CB8AC3E}">
        <p14:creationId xmlns:p14="http://schemas.microsoft.com/office/powerpoint/2010/main" xmlns="" val="1035605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514600"/>
            <a:ext cx="8153400" cy="990600"/>
          </a:xfrm>
        </p:spPr>
        <p:txBody>
          <a:bodyPr>
            <a:normAutofit fontScale="90000"/>
          </a:bodyPr>
          <a:lstStyle/>
          <a:p>
            <a:pPr algn="ctr"/>
            <a:r>
              <a:rPr lang="en-US" sz="5400" dirty="0" smtClean="0"/>
              <a:t>“Now that there are e-books...</a:t>
            </a:r>
            <a:br>
              <a:rPr lang="en-US" sz="5400" dirty="0" smtClean="0"/>
            </a:br>
            <a:r>
              <a:rPr lang="en-US" sz="5400" dirty="0" smtClean="0"/>
              <a:t/>
            </a:r>
            <a:br>
              <a:rPr lang="en-US" sz="5400" dirty="0" smtClean="0"/>
            </a:br>
            <a:r>
              <a:rPr lang="en-US" sz="5400" dirty="0" smtClean="0"/>
              <a:t>People won’t need libraries any more”</a:t>
            </a:r>
            <a:endParaRPr lang="en-US" sz="5400" dirty="0"/>
          </a:p>
        </p:txBody>
      </p:sp>
    </p:spTree>
    <p:extLst>
      <p:ext uri="{BB962C8B-B14F-4D97-AF65-F5344CB8AC3E}">
        <p14:creationId xmlns:p14="http://schemas.microsoft.com/office/powerpoint/2010/main" xmlns="" val="3228075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971800"/>
            <a:ext cx="4914900" cy="990600"/>
          </a:xfrm>
        </p:spPr>
        <p:txBody>
          <a:bodyPr>
            <a:normAutofit fontScale="90000"/>
          </a:bodyPr>
          <a:lstStyle/>
          <a:p>
            <a:r>
              <a:rPr lang="en-US" sz="9600" dirty="0" smtClean="0"/>
              <a:t>75%</a:t>
            </a:r>
            <a:endParaRPr lang="en-US" sz="9600" dirty="0"/>
          </a:p>
        </p:txBody>
      </p:sp>
      <p:sp>
        <p:nvSpPr>
          <p:cNvPr id="7" name="Title 1"/>
          <p:cNvSpPr txBox="1">
            <a:spLocks/>
          </p:cNvSpPr>
          <p:nvPr/>
        </p:nvSpPr>
        <p:spPr>
          <a:xfrm>
            <a:off x="381000" y="5550932"/>
            <a:ext cx="8382000"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pPr algn="l"/>
            <a:r>
              <a:rPr lang="en-US" sz="1400" i="1" dirty="0">
                <a:latin typeface="Bell MT" pitchFamily="18" charset="0"/>
              </a:rPr>
              <a:t> </a:t>
            </a:r>
            <a:r>
              <a:rPr lang="en-US" sz="1400" i="1" dirty="0" smtClean="0">
                <a:latin typeface="Bell MT" pitchFamily="18" charset="0"/>
              </a:rPr>
              <a:t>Source: Pew</a:t>
            </a:r>
          </a:p>
        </p:txBody>
      </p:sp>
      <p:sp>
        <p:nvSpPr>
          <p:cNvPr id="5" name="Title 1"/>
          <p:cNvSpPr txBox="1">
            <a:spLocks/>
          </p:cNvSpPr>
          <p:nvPr/>
        </p:nvSpPr>
        <p:spPr>
          <a:xfrm>
            <a:off x="381000" y="152400"/>
            <a:ext cx="8763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Percentage of American adults who read a book in previous 12 months (December 2012):</a:t>
            </a:r>
            <a:endParaRPr kumimoji="0" lang="en-US" sz="3600" b="0" i="0" u="none" strike="noStrike" kern="1200" cap="none" spc="0" normalizeH="0" baseline="0" noProof="0" dirty="0">
              <a:ln>
                <a:noFill/>
              </a:ln>
              <a:effectLst/>
              <a:uLnTx/>
              <a:uFillTx/>
              <a:latin typeface="+mj-lt"/>
              <a:ea typeface="+mj-ea"/>
              <a:cs typeface="+mj-cs"/>
            </a:endParaRPr>
          </a:p>
        </p:txBody>
      </p:sp>
      <p:sp>
        <p:nvSpPr>
          <p:cNvPr id="3" name="TextBox 2"/>
          <p:cNvSpPr txBox="1"/>
          <p:nvPr/>
        </p:nvSpPr>
        <p:spPr>
          <a:xfrm>
            <a:off x="1600200" y="6019800"/>
            <a:ext cx="3817648" cy="369332"/>
          </a:xfrm>
          <a:prstGeom prst="rect">
            <a:avLst/>
          </a:prstGeom>
          <a:noFill/>
        </p:spPr>
        <p:txBody>
          <a:bodyPr wrap="none" rtlCol="0">
            <a:spAutoFit/>
          </a:bodyPr>
          <a:lstStyle/>
          <a:p>
            <a:r>
              <a:rPr lang="en-US" dirty="0" smtClean="0"/>
              <a:t>Source:  Pew Internet E-book reading…</a:t>
            </a:r>
            <a:endParaRPr lang="en-US" dirty="0"/>
          </a:p>
        </p:txBody>
      </p:sp>
    </p:spTree>
    <p:extLst>
      <p:ext uri="{BB962C8B-B14F-4D97-AF65-F5344CB8AC3E}">
        <p14:creationId xmlns:p14="http://schemas.microsoft.com/office/powerpoint/2010/main" xmlns="" val="365194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Percentage of American Adults who read an </a:t>
            </a:r>
            <a:r>
              <a:rPr lang="en-US" dirty="0" err="1" smtClean="0"/>
              <a:t>ebook</a:t>
            </a:r>
            <a:r>
              <a:rPr lang="en-US" dirty="0" smtClean="0"/>
              <a:t> in the past 12 months</a:t>
            </a:r>
            <a:endParaRPr lang="en-US" dirty="0"/>
          </a:p>
        </p:txBody>
      </p:sp>
      <p:sp>
        <p:nvSpPr>
          <p:cNvPr id="3" name="Content Placeholder 2"/>
          <p:cNvSpPr>
            <a:spLocks noGrp="1"/>
          </p:cNvSpPr>
          <p:nvPr>
            <p:ph sz="quarter" idx="2"/>
          </p:nvPr>
        </p:nvSpPr>
        <p:spPr/>
        <p:txBody>
          <a:bodyPr>
            <a:normAutofit/>
          </a:bodyPr>
          <a:lstStyle/>
          <a:p>
            <a:pPr marL="0" indent="0">
              <a:buNone/>
            </a:pPr>
            <a:endParaRPr lang="en-US" sz="7200" dirty="0" smtClean="0"/>
          </a:p>
          <a:p>
            <a:pPr marL="0" indent="0" algn="ctr">
              <a:buNone/>
            </a:pPr>
            <a:r>
              <a:rPr lang="en-US" sz="7200" dirty="0" smtClean="0"/>
              <a:t>21%</a:t>
            </a:r>
            <a:endParaRPr lang="en-US" sz="7200" dirty="0"/>
          </a:p>
        </p:txBody>
      </p:sp>
      <p:sp>
        <p:nvSpPr>
          <p:cNvPr id="4" name="Content Placeholder 3"/>
          <p:cNvSpPr>
            <a:spLocks noGrp="1"/>
          </p:cNvSpPr>
          <p:nvPr>
            <p:ph sz="quarter" idx="4"/>
          </p:nvPr>
        </p:nvSpPr>
        <p:spPr/>
        <p:txBody>
          <a:bodyPr>
            <a:normAutofit/>
          </a:bodyPr>
          <a:lstStyle/>
          <a:p>
            <a:pPr marL="0" indent="0">
              <a:buNone/>
            </a:pPr>
            <a:endParaRPr lang="en-US" sz="7200" dirty="0" smtClean="0"/>
          </a:p>
          <a:p>
            <a:pPr marL="0" indent="0" algn="ctr">
              <a:buNone/>
            </a:pPr>
            <a:r>
              <a:rPr lang="en-US" sz="7200" dirty="0" smtClean="0"/>
              <a:t>30%</a:t>
            </a:r>
            <a:endParaRPr lang="en-US" sz="7200" dirty="0"/>
          </a:p>
        </p:txBody>
      </p:sp>
      <p:sp>
        <p:nvSpPr>
          <p:cNvPr id="5" name="Text Placeholder 4"/>
          <p:cNvSpPr>
            <a:spLocks noGrp="1"/>
          </p:cNvSpPr>
          <p:nvPr>
            <p:ph type="body" sz="quarter" idx="1"/>
          </p:nvPr>
        </p:nvSpPr>
        <p:spPr/>
        <p:txBody>
          <a:bodyPr/>
          <a:lstStyle/>
          <a:p>
            <a:r>
              <a:rPr lang="en-US" dirty="0" smtClean="0"/>
              <a:t>December 2011	</a:t>
            </a:r>
            <a:endParaRPr lang="en-US" dirty="0"/>
          </a:p>
        </p:txBody>
      </p:sp>
      <p:sp>
        <p:nvSpPr>
          <p:cNvPr id="6" name="Text Placeholder 5"/>
          <p:cNvSpPr>
            <a:spLocks noGrp="1"/>
          </p:cNvSpPr>
          <p:nvPr>
            <p:ph type="body" sz="quarter" idx="3"/>
          </p:nvPr>
        </p:nvSpPr>
        <p:spPr/>
        <p:txBody>
          <a:bodyPr/>
          <a:lstStyle/>
          <a:p>
            <a:r>
              <a:rPr lang="en-US" dirty="0" smtClean="0"/>
              <a:t>November 2012</a:t>
            </a:r>
            <a:endParaRPr lang="en-US" dirty="0"/>
          </a:p>
        </p:txBody>
      </p:sp>
      <p:sp>
        <p:nvSpPr>
          <p:cNvPr id="7" name="TextBox 6"/>
          <p:cNvSpPr txBox="1"/>
          <p:nvPr/>
        </p:nvSpPr>
        <p:spPr>
          <a:xfrm>
            <a:off x="1066800" y="6204466"/>
            <a:ext cx="3817648" cy="369332"/>
          </a:xfrm>
          <a:prstGeom prst="rect">
            <a:avLst/>
          </a:prstGeom>
          <a:noFill/>
        </p:spPr>
        <p:txBody>
          <a:bodyPr wrap="none" rtlCol="0">
            <a:spAutoFit/>
          </a:bodyPr>
          <a:lstStyle/>
          <a:p>
            <a:r>
              <a:rPr lang="en-US" dirty="0" smtClean="0"/>
              <a:t>Source:  Pew Internet E-book reading…</a:t>
            </a:r>
            <a:endParaRPr lang="en-US" dirty="0"/>
          </a:p>
        </p:txBody>
      </p:sp>
    </p:spTree>
    <p:extLst>
      <p:ext uri="{BB962C8B-B14F-4D97-AF65-F5344CB8AC3E}">
        <p14:creationId xmlns:p14="http://schemas.microsoft.com/office/powerpoint/2010/main" xmlns="" val="1718270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819400"/>
            <a:ext cx="4191000" cy="990600"/>
          </a:xfrm>
        </p:spPr>
        <p:txBody>
          <a:bodyPr>
            <a:normAutofit fontScale="90000"/>
          </a:bodyPr>
          <a:lstStyle/>
          <a:p>
            <a:r>
              <a:rPr lang="en-US" sz="9600" dirty="0" smtClean="0"/>
              <a:t>12%</a:t>
            </a:r>
            <a:endParaRPr lang="en-US" sz="9600" dirty="0"/>
          </a:p>
        </p:txBody>
      </p:sp>
      <p:sp>
        <p:nvSpPr>
          <p:cNvPr id="7" name="Title 1"/>
          <p:cNvSpPr txBox="1">
            <a:spLocks/>
          </p:cNvSpPr>
          <p:nvPr/>
        </p:nvSpPr>
        <p:spPr>
          <a:xfrm>
            <a:off x="381000" y="5550932"/>
            <a:ext cx="8382000"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pPr algn="l"/>
            <a:r>
              <a:rPr lang="en-US" sz="1400" i="1" dirty="0">
                <a:latin typeface="Bell MT" pitchFamily="18" charset="0"/>
              </a:rPr>
              <a:t> </a:t>
            </a:r>
            <a:r>
              <a:rPr lang="en-US" sz="1400" i="1" dirty="0" smtClean="0">
                <a:latin typeface="Bell MT" pitchFamily="18" charset="0"/>
              </a:rPr>
              <a:t>Source: Pew</a:t>
            </a:r>
          </a:p>
        </p:txBody>
      </p:sp>
      <p:sp>
        <p:nvSpPr>
          <p:cNvPr id="5" name="Title 1"/>
          <p:cNvSpPr txBox="1">
            <a:spLocks/>
          </p:cNvSpPr>
          <p:nvPr/>
        </p:nvSpPr>
        <p:spPr>
          <a:xfrm>
            <a:off x="1028700" y="0"/>
            <a:ext cx="7086600" cy="1219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Percentage of </a:t>
            </a:r>
            <a:r>
              <a:rPr lang="en-US" sz="3600" dirty="0" err="1" smtClean="0">
                <a:latin typeface="+mj-lt"/>
                <a:ea typeface="+mj-ea"/>
                <a:cs typeface="+mj-cs"/>
              </a:rPr>
              <a:t>ebook</a:t>
            </a:r>
            <a:r>
              <a:rPr lang="en-US" sz="3600" dirty="0" smtClean="0">
                <a:latin typeface="+mj-lt"/>
                <a:ea typeface="+mj-ea"/>
                <a:cs typeface="+mj-cs"/>
              </a:rPr>
              <a:t> readers that have borrowed one from the library:</a:t>
            </a:r>
            <a:endParaRPr kumimoji="0" lang="en-US" sz="3600" b="0" i="0" u="none" strike="noStrike" kern="1200" cap="none" spc="0" normalizeH="0" baseline="0" noProof="0" dirty="0">
              <a:ln>
                <a:noFill/>
              </a:ln>
              <a:effectLst/>
              <a:uLnTx/>
              <a:uFillTx/>
              <a:latin typeface="+mj-lt"/>
              <a:ea typeface="+mj-ea"/>
              <a:cs typeface="+mj-cs"/>
            </a:endParaRPr>
          </a:p>
        </p:txBody>
      </p:sp>
      <p:sp>
        <p:nvSpPr>
          <p:cNvPr id="3" name="TextBox 2"/>
          <p:cNvSpPr txBox="1"/>
          <p:nvPr/>
        </p:nvSpPr>
        <p:spPr>
          <a:xfrm>
            <a:off x="2057400" y="6248400"/>
            <a:ext cx="3205621" cy="369332"/>
          </a:xfrm>
          <a:prstGeom prst="rect">
            <a:avLst/>
          </a:prstGeom>
          <a:noFill/>
        </p:spPr>
        <p:txBody>
          <a:bodyPr wrap="none" rtlCol="0">
            <a:spAutoFit/>
          </a:bodyPr>
          <a:lstStyle/>
          <a:p>
            <a:r>
              <a:rPr lang="en-US" dirty="0" smtClean="0"/>
              <a:t>Source:  Pew, 2012 on e-reading</a:t>
            </a:r>
            <a:endParaRPr lang="en-US" dirty="0"/>
          </a:p>
        </p:txBody>
      </p:sp>
    </p:spTree>
    <p:extLst>
      <p:ext uri="{BB962C8B-B14F-4D97-AF65-F5344CB8AC3E}">
        <p14:creationId xmlns:p14="http://schemas.microsoft.com/office/powerpoint/2010/main" xmlns="" val="666951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ibraries.pewinternet.org/files/2012/06/Library-card-holders-are-book-buyers-to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457200"/>
            <a:ext cx="6154286" cy="59035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9079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667000" y="4038600"/>
            <a:ext cx="6477000" cy="1828800"/>
          </a:xfrm>
        </p:spPr>
        <p:txBody>
          <a:bodyPr/>
          <a:lstStyle/>
          <a:p>
            <a:r>
              <a:rPr lang="en-US" dirty="0" smtClean="0"/>
              <a:t>WPLC digital library</a:t>
            </a: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554" t="7440" r="12655"/>
          <a:stretch/>
        </p:blipFill>
        <p:spPr bwMode="auto">
          <a:xfrm>
            <a:off x="228600" y="457200"/>
            <a:ext cx="8697686" cy="61337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30596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OverDrive circulation</a:t>
            </a:r>
            <a:br>
              <a:rPr lang="en-US" i="1" dirty="0" smtClean="0"/>
            </a:b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3231910519"/>
              </p:ext>
            </p:extLst>
          </p:nvPr>
        </p:nvGraphicFramePr>
        <p:xfrm>
          <a:off x="609600" y="1676400"/>
          <a:ext cx="76200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43802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OverDrive and total circulation</a:t>
            </a:r>
            <a:br>
              <a:rPr lang="en-US" i="1" dirty="0" smtClean="0"/>
            </a:br>
            <a:endParaRPr lang="en-US" dirty="0"/>
          </a:p>
        </p:txBody>
      </p:sp>
      <p:graphicFrame>
        <p:nvGraphicFramePr>
          <p:cNvPr id="5" name="Chart 4"/>
          <p:cNvGraphicFramePr>
            <a:graphicFrameLocks/>
          </p:cNvGraphicFramePr>
          <p:nvPr>
            <p:extLst>
              <p:ext uri="{D42A27DB-BD31-4B8C-83A1-F6EECF244321}">
                <p14:modId xmlns:p14="http://schemas.microsoft.com/office/powerpoint/2010/main" xmlns="" val="2194600402"/>
              </p:ext>
            </p:extLst>
          </p:nvPr>
        </p:nvGraphicFramePr>
        <p:xfrm>
          <a:off x="838200" y="1828800"/>
          <a:ext cx="74676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41204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7391400" cy="762000"/>
          </a:xfrm>
        </p:spPr>
        <p:txBody>
          <a:bodyPr>
            <a:normAutofit/>
          </a:bodyPr>
          <a:lstStyle/>
          <a:p>
            <a:r>
              <a:rPr lang="en-US" sz="3200" i="1" dirty="0" smtClean="0"/>
              <a:t>Formats in </a:t>
            </a:r>
            <a:r>
              <a:rPr lang="en-US" sz="3200" i="1" dirty="0" err="1" smtClean="0"/>
              <a:t>OverDrive</a:t>
            </a:r>
            <a:r>
              <a:rPr lang="en-US" sz="3200" i="1" dirty="0" smtClean="0"/>
              <a:t> &amp; Circulation</a:t>
            </a: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xmlns="" val="3356224132"/>
              </p:ext>
            </p:extLst>
          </p:nvPr>
        </p:nvGraphicFramePr>
        <p:xfrm>
          <a:off x="1143000" y="1447800"/>
          <a:ext cx="71628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37859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i="1" dirty="0" smtClean="0"/>
              <a:t>Plethora of Content Providers </a:t>
            </a:r>
            <a:endParaRPr lang="en-US" i="1" dirty="0"/>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304800" y="1600200"/>
            <a:ext cx="3429000" cy="8191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696200" y="2590800"/>
            <a:ext cx="1143000" cy="11430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33400" y="3886200"/>
            <a:ext cx="1828800" cy="25908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7162800" y="4114800"/>
            <a:ext cx="1554480" cy="1295400"/>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4648200" y="1828800"/>
            <a:ext cx="1314450" cy="523875"/>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3429000" y="3962400"/>
            <a:ext cx="3571875" cy="695325"/>
          </a:xfrm>
          <a:prstGeom prst="rect">
            <a:avLst/>
          </a:prstGeom>
          <a:noFill/>
          <a:ln w="9525">
            <a:noFill/>
            <a:miter lim="800000"/>
            <a:headEnd/>
            <a:tailEnd/>
          </a:ln>
        </p:spPr>
      </p:pic>
      <p:pic>
        <p:nvPicPr>
          <p:cNvPr id="2056" name="Picture 8"/>
          <p:cNvPicPr>
            <a:picLocks noChangeAspect="1" noChangeArrowheads="1"/>
          </p:cNvPicPr>
          <p:nvPr/>
        </p:nvPicPr>
        <p:blipFill>
          <a:blip r:embed="rId9" cstate="print"/>
          <a:srcRect/>
          <a:stretch>
            <a:fillRect/>
          </a:stretch>
        </p:blipFill>
        <p:spPr bwMode="auto">
          <a:xfrm>
            <a:off x="6781800" y="1600200"/>
            <a:ext cx="2171700" cy="857250"/>
          </a:xfrm>
          <a:prstGeom prst="rect">
            <a:avLst/>
          </a:prstGeom>
          <a:noFill/>
          <a:ln w="9525">
            <a:noFill/>
            <a:miter lim="800000"/>
            <a:headEnd/>
            <a:tailEnd/>
          </a:ln>
        </p:spPr>
      </p:pic>
      <p:pic>
        <p:nvPicPr>
          <p:cNvPr id="2057" name="Picture 9"/>
          <p:cNvPicPr>
            <a:picLocks noChangeAspect="1" noChangeArrowheads="1"/>
          </p:cNvPicPr>
          <p:nvPr/>
        </p:nvPicPr>
        <p:blipFill>
          <a:blip r:embed="rId10" cstate="print"/>
          <a:srcRect/>
          <a:stretch>
            <a:fillRect/>
          </a:stretch>
        </p:blipFill>
        <p:spPr bwMode="auto">
          <a:xfrm>
            <a:off x="228600" y="2514600"/>
            <a:ext cx="6667500" cy="1285875"/>
          </a:xfrm>
          <a:prstGeom prst="rect">
            <a:avLst/>
          </a:prstGeom>
          <a:noFill/>
          <a:ln w="9525">
            <a:noFill/>
            <a:miter lim="800000"/>
            <a:headEnd/>
            <a:tailEnd/>
          </a:ln>
        </p:spPr>
      </p:pic>
      <p:pic>
        <p:nvPicPr>
          <p:cNvPr id="2060" name="Picture 12"/>
          <p:cNvPicPr>
            <a:picLocks noChangeAspect="1" noChangeArrowheads="1"/>
          </p:cNvPicPr>
          <p:nvPr/>
        </p:nvPicPr>
        <p:blipFill>
          <a:blip r:embed="rId11" cstate="print"/>
          <a:srcRect/>
          <a:stretch>
            <a:fillRect/>
          </a:stretch>
        </p:blipFill>
        <p:spPr bwMode="auto">
          <a:xfrm>
            <a:off x="6629400" y="5562600"/>
            <a:ext cx="1905000" cy="1295400"/>
          </a:xfrm>
          <a:prstGeom prst="rect">
            <a:avLst/>
          </a:prstGeom>
          <a:noFill/>
          <a:ln w="9525">
            <a:noFill/>
            <a:miter lim="800000"/>
            <a:headEnd/>
            <a:tailEnd/>
          </a:ln>
        </p:spPr>
      </p:pic>
      <p:pic>
        <p:nvPicPr>
          <p:cNvPr id="113666" name="Picture 2" descr="http://2.bp.blogspot.com/-WVhUiQEXmts/T-CKg976FHI/AAAAAAAAAhA/JMrEwVoCSrk/s1600/Screen+2.png"/>
          <p:cNvPicPr>
            <a:picLocks noChangeAspect="1" noChangeArrowheads="1"/>
          </p:cNvPicPr>
          <p:nvPr/>
        </p:nvPicPr>
        <p:blipFill>
          <a:blip r:embed="rId12" cstate="print"/>
          <a:srcRect/>
          <a:stretch>
            <a:fillRect/>
          </a:stretch>
        </p:blipFill>
        <p:spPr bwMode="auto">
          <a:xfrm>
            <a:off x="2895600" y="4724400"/>
            <a:ext cx="3247785" cy="1828800"/>
          </a:xfrm>
          <a:prstGeom prst="rect">
            <a:avLst/>
          </a:prstGeom>
          <a:noFill/>
        </p:spPr>
      </p:pic>
    </p:spTree>
    <p:extLst>
      <p:ext uri="{BB962C8B-B14F-4D97-AF65-F5344CB8AC3E}">
        <p14:creationId xmlns:p14="http://schemas.microsoft.com/office/powerpoint/2010/main" xmlns="" val="183931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57"/>
                                        </p:tgtEl>
                                        <p:attrNameLst>
                                          <p:attrName>style.visibility</p:attrName>
                                        </p:attrNameLst>
                                      </p:cBhvr>
                                      <p:to>
                                        <p:strVal val="visible"/>
                                      </p:to>
                                    </p:set>
                                    <p:anim calcmode="lin" valueType="num">
                                      <p:cBhvr additive="base">
                                        <p:cTn id="12" dur="500" fill="hold"/>
                                        <p:tgtEl>
                                          <p:spTgt spid="2057"/>
                                        </p:tgtEl>
                                        <p:attrNameLst>
                                          <p:attrName>ppt_x</p:attrName>
                                        </p:attrNameLst>
                                      </p:cBhvr>
                                      <p:tavLst>
                                        <p:tav tm="0">
                                          <p:val>
                                            <p:strVal val="0-#ppt_w/2"/>
                                          </p:val>
                                        </p:tav>
                                        <p:tav tm="100000">
                                          <p:val>
                                            <p:strVal val="#ppt_x"/>
                                          </p:val>
                                        </p:tav>
                                      </p:tavLst>
                                    </p:anim>
                                    <p:anim calcmode="lin" valueType="num">
                                      <p:cBhvr additive="base">
                                        <p:cTn id="13" dur="500" fill="hold"/>
                                        <p:tgtEl>
                                          <p:spTgt spid="205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60"/>
                                        </p:tgtEl>
                                        <p:attrNameLst>
                                          <p:attrName>style.visibility</p:attrName>
                                        </p:attrNameLst>
                                      </p:cBhvr>
                                      <p:to>
                                        <p:strVal val="visible"/>
                                      </p:to>
                                    </p:set>
                                    <p:anim calcmode="lin" valueType="num">
                                      <p:cBhvr additive="base">
                                        <p:cTn id="17" dur="500" fill="hold"/>
                                        <p:tgtEl>
                                          <p:spTgt spid="2060"/>
                                        </p:tgtEl>
                                        <p:attrNameLst>
                                          <p:attrName>ppt_x</p:attrName>
                                        </p:attrNameLst>
                                      </p:cBhvr>
                                      <p:tavLst>
                                        <p:tav tm="0">
                                          <p:val>
                                            <p:strVal val="#ppt_x"/>
                                          </p:val>
                                        </p:tav>
                                        <p:tav tm="100000">
                                          <p:val>
                                            <p:strVal val="#ppt_x"/>
                                          </p:val>
                                        </p:tav>
                                      </p:tavLst>
                                    </p:anim>
                                    <p:anim calcmode="lin" valueType="num">
                                      <p:cBhvr additive="base">
                                        <p:cTn id="18" dur="500" fill="hold"/>
                                        <p:tgtEl>
                                          <p:spTgt spid="206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053"/>
                                        </p:tgtEl>
                                        <p:attrNameLst>
                                          <p:attrName>style.visibility</p:attrName>
                                        </p:attrNameLst>
                                      </p:cBhvr>
                                      <p:to>
                                        <p:strVal val="visible"/>
                                      </p:to>
                                    </p:set>
                                    <p:anim calcmode="lin" valueType="num">
                                      <p:cBhvr additive="base">
                                        <p:cTn id="22" dur="500" fill="hold"/>
                                        <p:tgtEl>
                                          <p:spTgt spid="2053"/>
                                        </p:tgtEl>
                                        <p:attrNameLst>
                                          <p:attrName>ppt_x</p:attrName>
                                        </p:attrNameLst>
                                      </p:cBhvr>
                                      <p:tavLst>
                                        <p:tav tm="0">
                                          <p:val>
                                            <p:strVal val="#ppt_x"/>
                                          </p:val>
                                        </p:tav>
                                        <p:tav tm="100000">
                                          <p:val>
                                            <p:strVal val="#ppt_x"/>
                                          </p:val>
                                        </p:tav>
                                      </p:tavLst>
                                    </p:anim>
                                    <p:anim calcmode="lin" valueType="num">
                                      <p:cBhvr additive="base">
                                        <p:cTn id="23" dur="500" fill="hold"/>
                                        <p:tgtEl>
                                          <p:spTgt spid="205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additive="base">
                                        <p:cTn id="27" dur="500" fill="hold"/>
                                        <p:tgtEl>
                                          <p:spTgt spid="2052"/>
                                        </p:tgtEl>
                                        <p:attrNameLst>
                                          <p:attrName>ppt_x</p:attrName>
                                        </p:attrNameLst>
                                      </p:cBhvr>
                                      <p:tavLst>
                                        <p:tav tm="0">
                                          <p:val>
                                            <p:strVal val="#ppt_x"/>
                                          </p:val>
                                        </p:tav>
                                        <p:tav tm="100000">
                                          <p:val>
                                            <p:strVal val="#ppt_x"/>
                                          </p:val>
                                        </p:tav>
                                      </p:tavLst>
                                    </p:anim>
                                    <p:anim calcmode="lin" valueType="num">
                                      <p:cBhvr additive="base">
                                        <p:cTn id="28" dur="500" fill="hold"/>
                                        <p:tgtEl>
                                          <p:spTgt spid="205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055"/>
                                        </p:tgtEl>
                                        <p:attrNameLst>
                                          <p:attrName>style.visibility</p:attrName>
                                        </p:attrNameLst>
                                      </p:cBhvr>
                                      <p:to>
                                        <p:strVal val="visible"/>
                                      </p:to>
                                    </p:set>
                                    <p:anim calcmode="lin" valueType="num">
                                      <p:cBhvr additive="base">
                                        <p:cTn id="32" dur="500" fill="hold"/>
                                        <p:tgtEl>
                                          <p:spTgt spid="2055"/>
                                        </p:tgtEl>
                                        <p:attrNameLst>
                                          <p:attrName>ppt_x</p:attrName>
                                        </p:attrNameLst>
                                      </p:cBhvr>
                                      <p:tavLst>
                                        <p:tav tm="0">
                                          <p:val>
                                            <p:strVal val="#ppt_x"/>
                                          </p:val>
                                        </p:tav>
                                        <p:tav tm="100000">
                                          <p:val>
                                            <p:strVal val="#ppt_x"/>
                                          </p:val>
                                        </p:tav>
                                      </p:tavLst>
                                    </p:anim>
                                    <p:anim calcmode="lin" valueType="num">
                                      <p:cBhvr additive="base">
                                        <p:cTn id="33" dur="500" fill="hold"/>
                                        <p:tgtEl>
                                          <p:spTgt spid="205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1+#ppt_w/2"/>
                                          </p:val>
                                        </p:tav>
                                        <p:tav tm="100000">
                                          <p:val>
                                            <p:strVal val="#ppt_x"/>
                                          </p:val>
                                        </p:tav>
                                      </p:tavLst>
                                    </p:anim>
                                    <p:anim calcmode="lin" valueType="num">
                                      <p:cBhvr additive="base">
                                        <p:cTn id="38" dur="500" fill="hold"/>
                                        <p:tgtEl>
                                          <p:spTgt spid="205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2056"/>
                                        </p:tgtEl>
                                        <p:attrNameLst>
                                          <p:attrName>style.visibility</p:attrName>
                                        </p:attrNameLst>
                                      </p:cBhvr>
                                      <p:to>
                                        <p:strVal val="visible"/>
                                      </p:to>
                                    </p:set>
                                    <p:anim calcmode="lin" valueType="num">
                                      <p:cBhvr additive="base">
                                        <p:cTn id="42" dur="500" fill="hold"/>
                                        <p:tgtEl>
                                          <p:spTgt spid="2056"/>
                                        </p:tgtEl>
                                        <p:attrNameLst>
                                          <p:attrName>ppt_x</p:attrName>
                                        </p:attrNameLst>
                                      </p:cBhvr>
                                      <p:tavLst>
                                        <p:tav tm="0">
                                          <p:val>
                                            <p:strVal val="1+#ppt_w/2"/>
                                          </p:val>
                                        </p:tav>
                                        <p:tav tm="100000">
                                          <p:val>
                                            <p:strVal val="#ppt_x"/>
                                          </p:val>
                                        </p:tav>
                                      </p:tavLst>
                                    </p:anim>
                                    <p:anim calcmode="lin" valueType="num">
                                      <p:cBhvr additive="base">
                                        <p:cTn id="43" dur="500" fill="hold"/>
                                        <p:tgtEl>
                                          <p:spTgt spid="205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1" fill="hold" nodeType="after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additive="base">
                                        <p:cTn id="47" dur="500" fill="hold"/>
                                        <p:tgtEl>
                                          <p:spTgt spid="2050"/>
                                        </p:tgtEl>
                                        <p:attrNameLst>
                                          <p:attrName>ppt_x</p:attrName>
                                        </p:attrNameLst>
                                      </p:cBhvr>
                                      <p:tavLst>
                                        <p:tav tm="0">
                                          <p:val>
                                            <p:strVal val="#ppt_x"/>
                                          </p:val>
                                        </p:tav>
                                        <p:tav tm="100000">
                                          <p:val>
                                            <p:strVal val="#ppt_x"/>
                                          </p:val>
                                        </p:tav>
                                      </p:tavLst>
                                    </p:anim>
                                    <p:anim calcmode="lin" valueType="num">
                                      <p:cBhvr additive="base">
                                        <p:cTn id="48"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Open Content Projects </a:t>
            </a:r>
            <a:endParaRPr lang="en-US" i="1" dirty="0"/>
          </a:p>
        </p:txBody>
      </p:sp>
      <p:sp>
        <p:nvSpPr>
          <p:cNvPr id="3" name="Content Placeholder 2"/>
          <p:cNvSpPr>
            <a:spLocks noGrp="1"/>
          </p:cNvSpPr>
          <p:nvPr>
            <p:ph sz="quarter" idx="1"/>
          </p:nvPr>
        </p:nvSpPr>
        <p:spPr>
          <a:xfrm>
            <a:off x="457200" y="1295400"/>
            <a:ext cx="8229600" cy="4830763"/>
          </a:xfrm>
        </p:spPr>
        <p:txBody>
          <a:bodyPr/>
          <a:lstStyle/>
          <a:p>
            <a:endParaRPr lang="en-US" dirty="0" smtClean="0"/>
          </a:p>
          <a:p>
            <a:endParaRPr lang="en-US" dirty="0"/>
          </a:p>
        </p:txBody>
      </p:sp>
      <p:pic>
        <p:nvPicPr>
          <p:cNvPr id="4" name="Picture 3" descr="newsflash_logo.jpg"/>
          <p:cNvPicPr>
            <a:picLocks noChangeAspect="1"/>
          </p:cNvPicPr>
          <p:nvPr/>
        </p:nvPicPr>
        <p:blipFill>
          <a:blip r:embed="rId3" cstate="print"/>
          <a:stretch>
            <a:fillRect/>
          </a:stretch>
        </p:blipFill>
        <p:spPr>
          <a:xfrm>
            <a:off x="6172200" y="2667000"/>
            <a:ext cx="2514600" cy="1734207"/>
          </a:xfrm>
          <a:prstGeom prst="rect">
            <a:avLst/>
          </a:prstGeom>
        </p:spPr>
      </p:pic>
      <p:pic>
        <p:nvPicPr>
          <p:cNvPr id="3074" name="Picture 2" descr="http://www.bibliotheca.com/1/templates/bibliotheca/images/bib_LogoBibliothecaHeader.png"/>
          <p:cNvPicPr>
            <a:picLocks noChangeAspect="1" noChangeArrowheads="1"/>
          </p:cNvPicPr>
          <p:nvPr/>
        </p:nvPicPr>
        <p:blipFill>
          <a:blip r:embed="rId4" cstate="print"/>
          <a:srcRect/>
          <a:stretch>
            <a:fillRect/>
          </a:stretch>
        </p:blipFill>
        <p:spPr bwMode="auto">
          <a:xfrm>
            <a:off x="304800" y="5257800"/>
            <a:ext cx="2667000" cy="533400"/>
          </a:xfrm>
          <a:prstGeom prst="rect">
            <a:avLst/>
          </a:prstGeom>
          <a:solidFill>
            <a:schemeClr val="bg1"/>
          </a:solidFill>
        </p:spPr>
      </p:pic>
      <p:pic>
        <p:nvPicPr>
          <p:cNvPr id="3076" name="Picture 4" descr="I am Library Renewal poster"/>
          <p:cNvPicPr>
            <a:picLocks noChangeAspect="1" noChangeArrowheads="1"/>
          </p:cNvPicPr>
          <p:nvPr/>
        </p:nvPicPr>
        <p:blipFill>
          <a:blip r:embed="rId5" cstate="print"/>
          <a:srcRect/>
          <a:stretch>
            <a:fillRect/>
          </a:stretch>
        </p:blipFill>
        <p:spPr bwMode="auto">
          <a:xfrm>
            <a:off x="3276600" y="1828800"/>
            <a:ext cx="2476500" cy="3581400"/>
          </a:xfrm>
          <a:prstGeom prst="rect">
            <a:avLst/>
          </a:prstGeom>
          <a:noFill/>
        </p:spPr>
      </p:pic>
      <p:pic>
        <p:nvPicPr>
          <p:cNvPr id="3078" name="Picture 6" descr="Home"/>
          <p:cNvPicPr>
            <a:picLocks noChangeAspect="1" noChangeArrowheads="1"/>
          </p:cNvPicPr>
          <p:nvPr/>
        </p:nvPicPr>
        <p:blipFill>
          <a:blip r:embed="rId6" cstate="print"/>
          <a:srcRect/>
          <a:stretch>
            <a:fillRect/>
          </a:stretch>
        </p:blipFill>
        <p:spPr bwMode="auto">
          <a:xfrm>
            <a:off x="304800" y="2590800"/>
            <a:ext cx="2514600" cy="1600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What is the library brand</a:t>
            </a:r>
            <a:r>
              <a:rPr lang="en-US" sz="5400" dirty="0"/>
              <a:t>?</a:t>
            </a:r>
            <a:endParaRPr lang="en-US" dirty="0"/>
          </a:p>
        </p:txBody>
      </p:sp>
    </p:spTree>
    <p:extLst>
      <p:ext uri="{BB962C8B-B14F-4D97-AF65-F5344CB8AC3E}">
        <p14:creationId xmlns:p14="http://schemas.microsoft.com/office/powerpoint/2010/main" xmlns="" val="3228075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Libraries as Publishers </a:t>
            </a:r>
            <a:br>
              <a:rPr lang="en-US" dirty="0" smtClean="0"/>
            </a:br>
            <a:endParaRPr lang="en-US" dirty="0"/>
          </a:p>
        </p:txBody>
      </p:sp>
      <p:pic>
        <p:nvPicPr>
          <p:cNvPr id="6" name="Content Placeholder 5" descr="Smashwords - written any good books.png"/>
          <p:cNvPicPr>
            <a:picLocks noGrp="1" noChangeAspect="1"/>
          </p:cNvPicPr>
          <p:nvPr>
            <p:ph sz="quarter" idx="1"/>
          </p:nvPr>
        </p:nvPicPr>
        <p:blipFill>
          <a:blip r:embed="rId3" cstate="print"/>
          <a:stretch>
            <a:fillRect/>
          </a:stretch>
        </p:blipFill>
        <p:spPr>
          <a:xfrm>
            <a:off x="2057400" y="2133600"/>
            <a:ext cx="5257800" cy="3200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PDA in Libraries </a:t>
            </a:r>
            <a:endParaRPr lang="en-US" dirty="0"/>
          </a:p>
        </p:txBody>
      </p:sp>
      <p:pic>
        <p:nvPicPr>
          <p:cNvPr id="4" name="Content Placeholder 3" descr="blog-pda-for-ebooks-v2.gif"/>
          <p:cNvPicPr>
            <a:picLocks noGrp="1" noChangeAspect="1"/>
          </p:cNvPicPr>
          <p:nvPr>
            <p:ph sz="quarter" idx="1"/>
          </p:nvPr>
        </p:nvPicPr>
        <p:blipFill>
          <a:blip r:embed="rId3" cstate="print"/>
          <a:stretch>
            <a:fillRect/>
          </a:stretch>
        </p:blipFill>
        <p:spPr>
          <a:xfrm>
            <a:off x="1808162" y="2595562"/>
            <a:ext cx="5762625" cy="250507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Change in physical spaces</a:t>
            </a:r>
            <a:br>
              <a:rPr lang="en-US" i="1" dirty="0" smtClean="0"/>
            </a:br>
            <a:endParaRPr lang="en-US" dirty="0"/>
          </a:p>
        </p:txBody>
      </p:sp>
      <p:pic>
        <p:nvPicPr>
          <p:cNvPr id="4" name="Picture 2" descr="http://farm3.staticflickr.com/2778/4100337955_231a70ea2d.jpg"/>
          <p:cNvPicPr>
            <a:picLocks noChangeAspect="1" noChangeArrowheads="1"/>
          </p:cNvPicPr>
          <p:nvPr/>
        </p:nvPicPr>
        <p:blipFill>
          <a:blip r:embed="rId3" cstate="print"/>
          <a:srcRect/>
          <a:stretch>
            <a:fillRect/>
          </a:stretch>
        </p:blipFill>
        <p:spPr bwMode="auto">
          <a:xfrm>
            <a:off x="609600" y="1828801"/>
            <a:ext cx="3352800" cy="2514600"/>
          </a:xfrm>
          <a:prstGeom prst="rect">
            <a:avLst/>
          </a:prstGeom>
          <a:noFill/>
        </p:spPr>
      </p:pic>
      <p:pic>
        <p:nvPicPr>
          <p:cNvPr id="1026" name="Picture 2" descr="http://www.fastcoexist.com/multisite_files/coexist/imagecache/slideshow-large/slideshow/2013/04/1681760-slide-750-nc-state-11-0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43400" y="2286000"/>
            <a:ext cx="38100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5135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normAutofit/>
          </a:bodyPr>
          <a:lstStyle/>
          <a:p>
            <a:r>
              <a:rPr lang="en-US" sz="3600" i="1" dirty="0" smtClean="0">
                <a:latin typeface="+mn-lt"/>
              </a:rPr>
              <a:t>Challenges to </a:t>
            </a:r>
            <a:r>
              <a:rPr lang="en-US" sz="3600" i="1" dirty="0">
                <a:latin typeface="+mn-lt"/>
              </a:rPr>
              <a:t>e</a:t>
            </a:r>
            <a:r>
              <a:rPr lang="en-US" sz="3600" i="1" dirty="0" smtClean="0">
                <a:latin typeface="+mn-lt"/>
              </a:rPr>
              <a:t>xtending the book brand</a:t>
            </a:r>
            <a:endParaRPr lang="en-US" sz="3600" i="1" dirty="0">
              <a:latin typeface="+mn-lt"/>
            </a:endParaRPr>
          </a:p>
        </p:txBody>
      </p:sp>
    </p:spTree>
    <p:extLst>
      <p:ext uri="{BB962C8B-B14F-4D97-AF65-F5344CB8AC3E}">
        <p14:creationId xmlns:p14="http://schemas.microsoft.com/office/powerpoint/2010/main" xmlns="" val="1733967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Not all of the 6 major publishers will sell to </a:t>
            </a:r>
            <a:r>
              <a:rPr lang="en-US" i="1" strike="sngStrike" dirty="0" smtClean="0"/>
              <a:t>libraries</a:t>
            </a:r>
            <a:r>
              <a:rPr lang="en-US" i="1" dirty="0" smtClean="0"/>
              <a:t>….consortia </a:t>
            </a:r>
            <a:endParaRPr lang="en-US" i="1" dirty="0"/>
          </a:p>
        </p:txBody>
      </p:sp>
      <p:pic>
        <p:nvPicPr>
          <p:cNvPr id="1027" name="Picture 3"/>
          <p:cNvPicPr>
            <a:picLocks noGrp="1" noChangeAspect="1" noChangeArrowheads="1"/>
          </p:cNvPicPr>
          <p:nvPr>
            <p:ph sz="quarter" idx="1"/>
          </p:nvPr>
        </p:nvPicPr>
        <p:blipFill>
          <a:blip r:embed="rId3" cstate="print"/>
          <a:srcRect/>
          <a:stretch>
            <a:fillRect/>
          </a:stretch>
        </p:blipFill>
        <p:spPr bwMode="auto">
          <a:xfrm>
            <a:off x="5791200" y="2057400"/>
            <a:ext cx="2762250" cy="81915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2209800" y="5410200"/>
            <a:ext cx="5257800" cy="10668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962400" y="2590800"/>
            <a:ext cx="1362075" cy="190500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533400" y="1600200"/>
            <a:ext cx="2819400" cy="1171575"/>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85800" y="3429000"/>
            <a:ext cx="1981200" cy="1695450"/>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6553200" y="3581400"/>
            <a:ext cx="1981200" cy="1371600"/>
          </a:xfrm>
          <a:prstGeom prst="rect">
            <a:avLst/>
          </a:prstGeom>
          <a:noFill/>
          <a:ln w="9525">
            <a:noFill/>
            <a:miter lim="800000"/>
            <a:headEnd/>
            <a:tailEnd/>
          </a:ln>
        </p:spPr>
      </p:pic>
    </p:spTree>
    <p:extLst>
      <p:ext uri="{BB962C8B-B14F-4D97-AF65-F5344CB8AC3E}">
        <p14:creationId xmlns:p14="http://schemas.microsoft.com/office/powerpoint/2010/main" xmlns="" val="2554144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05200" y="3389440"/>
            <a:ext cx="2204279" cy="1107996"/>
          </a:xfrm>
          <a:prstGeom prst="rect">
            <a:avLst/>
          </a:prstGeom>
        </p:spPr>
        <p:txBody>
          <a:bodyPr wrap="square">
            <a:spAutoFit/>
          </a:bodyPr>
          <a:lstStyle/>
          <a:p>
            <a:r>
              <a:rPr lang="en-US" sz="6600" i="1" dirty="0" smtClean="0">
                <a:solidFill>
                  <a:schemeClr val="bg1"/>
                </a:solidFill>
                <a:latin typeface="Bell MT" pitchFamily="18" charset="0"/>
              </a:rPr>
              <a:t>56%</a:t>
            </a:r>
          </a:p>
        </p:txBody>
      </p:sp>
      <p:sp>
        <p:nvSpPr>
          <p:cNvPr id="8" name="TextBox 7"/>
          <p:cNvSpPr txBox="1"/>
          <p:nvPr/>
        </p:nvSpPr>
        <p:spPr>
          <a:xfrm>
            <a:off x="576088" y="6019800"/>
            <a:ext cx="942374" cy="276999"/>
          </a:xfrm>
          <a:prstGeom prst="rect">
            <a:avLst/>
          </a:prstGeom>
          <a:noFill/>
        </p:spPr>
        <p:txBody>
          <a:bodyPr wrap="none" rtlCol="0">
            <a:spAutoFit/>
          </a:bodyPr>
          <a:lstStyle/>
          <a:p>
            <a:r>
              <a:rPr lang="en-US" sz="1200" dirty="0" smtClean="0">
                <a:solidFill>
                  <a:schemeClr val="bg1"/>
                </a:solidFill>
              </a:rPr>
              <a:t>Source: Pew</a:t>
            </a:r>
            <a:endParaRPr lang="en-US" sz="1200" dirty="0">
              <a:solidFill>
                <a:schemeClr val="bg1"/>
              </a:solidFill>
            </a:endParaRPr>
          </a:p>
        </p:txBody>
      </p:sp>
      <p:sp>
        <p:nvSpPr>
          <p:cNvPr id="13" name="Title 12"/>
          <p:cNvSpPr>
            <a:spLocks noGrp="1"/>
          </p:cNvSpPr>
          <p:nvPr>
            <p:ph type="title"/>
          </p:nvPr>
        </p:nvSpPr>
        <p:spPr/>
        <p:txBody>
          <a:bodyPr>
            <a:noAutofit/>
          </a:bodyPr>
          <a:lstStyle/>
          <a:p>
            <a:pPr algn="ctr"/>
            <a:r>
              <a:rPr lang="en-US" sz="2800" i="1" dirty="0">
                <a:solidFill>
                  <a:schemeClr val="tx1"/>
                </a:solidFill>
              </a:rPr>
              <a:t/>
            </a:r>
            <a:br>
              <a:rPr lang="en-US" sz="2800" i="1" dirty="0">
                <a:solidFill>
                  <a:schemeClr val="tx1"/>
                </a:solidFill>
              </a:rPr>
            </a:br>
            <a:r>
              <a:rPr lang="en-US" sz="4800" i="1" dirty="0" smtClean="0"/>
              <a:t>Looking for content </a:t>
            </a:r>
            <a:endParaRPr lang="en-US" sz="4800" dirty="0"/>
          </a:p>
        </p:txBody>
      </p:sp>
      <p:sp>
        <p:nvSpPr>
          <p:cNvPr id="14" name="Content Placeholder 13"/>
          <p:cNvSpPr>
            <a:spLocks noGrp="1"/>
          </p:cNvSpPr>
          <p:nvPr>
            <p:ph sz="quarter" idx="1"/>
          </p:nvPr>
        </p:nvSpPr>
        <p:spPr>
          <a:xfrm>
            <a:off x="685800" y="1600200"/>
            <a:ext cx="3886200" cy="4572000"/>
          </a:xfrm>
        </p:spPr>
        <p:txBody>
          <a:bodyPr>
            <a:normAutofit/>
          </a:bodyPr>
          <a:lstStyle/>
          <a:p>
            <a:pPr algn="ctr">
              <a:buNone/>
            </a:pPr>
            <a:endParaRPr lang="en-US" sz="9600" dirty="0" smtClean="0"/>
          </a:p>
          <a:p>
            <a:pPr algn="ctr">
              <a:buNone/>
            </a:pPr>
            <a:r>
              <a:rPr lang="en-US" sz="9600" dirty="0" smtClean="0"/>
              <a:t>56%</a:t>
            </a:r>
            <a:endParaRPr lang="en-US" sz="9600" dirty="0"/>
          </a:p>
        </p:txBody>
      </p:sp>
      <p:sp>
        <p:nvSpPr>
          <p:cNvPr id="6" name="Content Placeholder 5"/>
          <p:cNvSpPr>
            <a:spLocks noGrp="1"/>
          </p:cNvSpPr>
          <p:nvPr>
            <p:ph sz="quarter" idx="2"/>
          </p:nvPr>
        </p:nvSpPr>
        <p:spPr/>
        <p:txBody>
          <a:bodyPr>
            <a:normAutofit/>
          </a:bodyPr>
          <a:lstStyle/>
          <a:p>
            <a:pPr>
              <a:buNone/>
            </a:pPr>
            <a:endParaRPr lang="en-US" sz="9600" dirty="0" smtClean="0"/>
          </a:p>
          <a:p>
            <a:pPr algn="ctr">
              <a:buNone/>
            </a:pPr>
            <a:r>
              <a:rPr lang="en-US" sz="9600" dirty="0" smtClean="0"/>
              <a:t>30%</a:t>
            </a:r>
            <a:endParaRPr lang="en-US" sz="9600" dirty="0"/>
          </a:p>
        </p:txBody>
      </p:sp>
    </p:spTree>
    <p:extLst>
      <p:ext uri="{BB962C8B-B14F-4D97-AF65-F5344CB8AC3E}">
        <p14:creationId xmlns:p14="http://schemas.microsoft.com/office/powerpoint/2010/main" xmlns="" val="3295471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a:t>
            </a:r>
            <a:r>
              <a:rPr lang="en-US" sz="4000" i="1" dirty="0" smtClean="0"/>
              <a:t>Government Intervention </a:t>
            </a:r>
            <a:endParaRPr lang="en-US" sz="4000" i="1" dirty="0"/>
          </a:p>
        </p:txBody>
      </p:sp>
      <p:sp>
        <p:nvSpPr>
          <p:cNvPr id="3" name="Content Placeholder 2"/>
          <p:cNvSpPr>
            <a:spLocks noGrp="1"/>
          </p:cNvSpPr>
          <p:nvPr>
            <p:ph sz="quarter" idx="1"/>
          </p:nvPr>
        </p:nvSpPr>
        <p:spPr>
          <a:xfrm>
            <a:off x="612648" y="1600200"/>
            <a:ext cx="8153400" cy="5029200"/>
          </a:xfrm>
        </p:spPr>
        <p:txBody>
          <a:bodyPr>
            <a:normAutofit/>
          </a:bodyPr>
          <a:lstStyle/>
          <a:p>
            <a:pPr>
              <a:buNone/>
            </a:pPr>
            <a:endParaRPr lang="en-US" sz="4000" i="1" dirty="0" smtClean="0"/>
          </a:p>
          <a:p>
            <a:pPr>
              <a:buNone/>
            </a:pPr>
            <a:r>
              <a:rPr lang="en-US" sz="4000" i="1" dirty="0" smtClean="0"/>
              <a:t>Lawmakers are calling for a study of the availability of e-books to Connecticut public libraries.</a:t>
            </a:r>
          </a:p>
          <a:p>
            <a:pPr>
              <a:buNone/>
            </a:pPr>
            <a:endParaRPr lang="en-US" dirty="0" smtClean="0"/>
          </a:p>
          <a:p>
            <a:endParaRPr lang="en-US" dirty="0" smtClean="0"/>
          </a:p>
          <a:p>
            <a:endParaRPr lang="en-US" dirty="0" smtClean="0"/>
          </a:p>
          <a:p>
            <a:r>
              <a:rPr lang="en-US" sz="1000" dirty="0" smtClean="0"/>
              <a:t>Source: </a:t>
            </a:r>
            <a:r>
              <a:rPr lang="en-US" sz="1200" dirty="0" smtClean="0">
                <a:hlinkClick r:id="rId3"/>
              </a:rPr>
              <a:t>http://www.wtnh.com/dpp/news/politics/conn-bill-would-study-library-access-to-e-books#.UazZUpyt-19</a:t>
            </a:r>
            <a:endParaRPr lang="en-US" sz="1200" dirty="0" smtClean="0"/>
          </a:p>
          <a:p>
            <a:endParaRPr lang="en-US" dirty="0" smtClean="0"/>
          </a:p>
          <a:p>
            <a:endParaRPr lang="en-US" dirty="0" smtClean="0"/>
          </a:p>
          <a:p>
            <a:endParaRPr lang="en-US" dirty="0" smtClean="0"/>
          </a:p>
          <a:p>
            <a:pPr>
              <a:buNone/>
            </a:pPr>
            <a:endParaRPr lang="en-US" sz="1300" dirty="0" smtClean="0"/>
          </a:p>
          <a:p>
            <a:pPr>
              <a:buNone/>
            </a:pPr>
            <a:endParaRPr lang="en-US" sz="1300" dirty="0" smtClean="0"/>
          </a:p>
          <a:p>
            <a:pPr>
              <a:buNone/>
            </a:pPr>
            <a:endParaRPr lang="en-US" sz="13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lue chain for printed books.bmp"/>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venues in traditional model.bmp"/>
          <p:cNvPicPr>
            <a:picLocks noChangeAspect="1"/>
          </p:cNvPicPr>
          <p:nvPr/>
        </p:nvPicPr>
        <p:blipFill>
          <a:blip r:embed="rId3" cstate="print"/>
          <a:stretch>
            <a:fillRect/>
          </a:stretch>
        </p:blipFill>
        <p:spPr>
          <a:xfrm>
            <a:off x="-609600" y="0"/>
            <a:ext cx="9753600" cy="685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800 lb Gorilla </a:t>
            </a:r>
            <a:endParaRPr lang="en-US" i="1" dirty="0"/>
          </a:p>
        </p:txBody>
      </p:sp>
      <p:pic>
        <p:nvPicPr>
          <p:cNvPr id="4" name="Content Placeholder 3" descr="amazon-gorilla.png"/>
          <p:cNvPicPr>
            <a:picLocks noGrp="1" noChangeAspect="1"/>
          </p:cNvPicPr>
          <p:nvPr>
            <p:ph sz="quarter" idx="1"/>
          </p:nvPr>
        </p:nvPicPr>
        <p:blipFill>
          <a:blip r:embed="rId3" cstate="print"/>
          <a:stretch>
            <a:fillRect/>
          </a:stretch>
        </p:blipFill>
        <p:spPr>
          <a:xfrm>
            <a:off x="2175046" y="1600200"/>
            <a:ext cx="5028858" cy="4495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solidFill>
                  <a:schemeClr val="bg1"/>
                </a:solidFill>
              </a:rPr>
              <a:t>Physical Library</a:t>
            </a:r>
            <a:r>
              <a:rPr lang="en-US" sz="3600" i="1" dirty="0">
                <a:solidFill>
                  <a:schemeClr val="bg1"/>
                </a:solidFill>
              </a:rPr>
              <a:t> </a:t>
            </a:r>
            <a:r>
              <a:rPr lang="en-US" sz="3600" i="1" dirty="0" smtClean="0">
                <a:solidFill>
                  <a:schemeClr val="bg1"/>
                </a:solidFill>
              </a:rPr>
              <a:t>Trends</a:t>
            </a:r>
            <a:endParaRPr lang="en-US" sz="3600" dirty="0">
              <a:solidFill>
                <a:schemeClr val="bg1"/>
              </a:solidFill>
            </a:endParaRPr>
          </a:p>
        </p:txBody>
      </p:sp>
    </p:spTree>
    <p:extLst>
      <p:ext uri="{BB962C8B-B14F-4D97-AF65-F5344CB8AC3E}">
        <p14:creationId xmlns:p14="http://schemas.microsoft.com/office/powerpoint/2010/main" xmlns="" val="1079681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azon wholesale book model.bmp"/>
          <p:cNvPicPr>
            <a:picLocks noChangeAspect="1"/>
          </p:cNvPicPr>
          <p:nvPr/>
        </p:nvPicPr>
        <p:blipFill>
          <a:blip r:embed="rId3" cstate="print"/>
          <a:stretch>
            <a:fillRect/>
          </a:stretch>
        </p:blipFill>
        <p:spPr>
          <a:xfrm>
            <a:off x="0" y="0"/>
            <a:ext cx="9144000" cy="6172200"/>
          </a:xfrm>
          <a:prstGeom prst="rect">
            <a:avLst/>
          </a:prstGeom>
        </p:spPr>
      </p:pic>
      <p:sp>
        <p:nvSpPr>
          <p:cNvPr id="5" name="TextBox 4"/>
          <p:cNvSpPr txBox="1"/>
          <p:nvPr/>
        </p:nvSpPr>
        <p:spPr>
          <a:xfrm>
            <a:off x="0" y="6488668"/>
            <a:ext cx="2057400" cy="369332"/>
          </a:xfrm>
          <a:prstGeom prst="rect">
            <a:avLst/>
          </a:prstGeom>
          <a:noFill/>
        </p:spPr>
        <p:txBody>
          <a:bodyPr wrap="square" rtlCol="0">
            <a:spAutoFit/>
          </a:bodyPr>
          <a:lstStyle/>
          <a:p>
            <a:r>
              <a:rPr lang="en-US" dirty="0" smtClean="0">
                <a:solidFill>
                  <a:schemeClr val="bg1"/>
                </a:solidFill>
              </a:rPr>
              <a:t>Source:  OECD</a:t>
            </a: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ency model for ebooks.bmp"/>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438400"/>
            <a:ext cx="8534400" cy="1752600"/>
          </a:xfrm>
        </p:spPr>
        <p:txBody>
          <a:bodyPr>
            <a:noAutofit/>
          </a:bodyPr>
          <a:lstStyle/>
          <a:p>
            <a:r>
              <a:rPr lang="en-US" sz="9600" i="1" dirty="0" err="1" smtClean="0"/>
              <a:t>Lownership</a:t>
            </a:r>
            <a:r>
              <a:rPr lang="en-US" sz="9600" i="1" dirty="0" smtClean="0"/>
              <a:t> </a:t>
            </a:r>
            <a:endParaRPr lang="en-US" sz="9600"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Underserved</a:t>
            </a:r>
            <a:r>
              <a:rPr lang="en-US" i="1" dirty="0" smtClean="0">
                <a:latin typeface="Bell MT" pitchFamily="18" charset="0"/>
              </a:rPr>
              <a:t/>
            </a:r>
            <a:br>
              <a:rPr lang="en-US" i="1" dirty="0" smtClean="0">
                <a:latin typeface="Bell MT" pitchFamily="18" charset="0"/>
              </a:rPr>
            </a:br>
            <a:endParaRPr lang="en-US" dirty="0"/>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0" y="838200"/>
            <a:ext cx="4048125" cy="26860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648200" y="4000500"/>
            <a:ext cx="4305300" cy="28575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2971800" y="2590800"/>
            <a:ext cx="3467007" cy="2590800"/>
          </a:xfrm>
          <a:prstGeom prst="rect">
            <a:avLst/>
          </a:prstGeom>
          <a:noFill/>
          <a:ln w="9525">
            <a:noFill/>
            <a:miter lim="800000"/>
            <a:headEnd/>
            <a:tailEnd/>
          </a:ln>
        </p:spPr>
      </p:pic>
      <p:pic>
        <p:nvPicPr>
          <p:cNvPr id="6" name="Content Placeholder 3" descr="images.jpg"/>
          <p:cNvPicPr>
            <a:picLocks noChangeAspect="1"/>
          </p:cNvPicPr>
          <p:nvPr/>
        </p:nvPicPr>
        <p:blipFill>
          <a:blip r:embed="rId6" cstate="print"/>
          <a:stretch>
            <a:fillRect/>
          </a:stretch>
        </p:blipFill>
        <p:spPr>
          <a:xfrm>
            <a:off x="457200" y="4419600"/>
            <a:ext cx="2143125" cy="2176462"/>
          </a:xfrm>
          <a:prstGeom prst="rect">
            <a:avLst/>
          </a:prstGeom>
        </p:spPr>
      </p:pic>
    </p:spTree>
    <p:extLst>
      <p:ext uri="{BB962C8B-B14F-4D97-AF65-F5344CB8AC3E}">
        <p14:creationId xmlns:p14="http://schemas.microsoft.com/office/powerpoint/2010/main" xmlns="" val="57414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Donations &amp; sharing</a:t>
            </a:r>
            <a:endParaRPr lang="en-US"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752600" y="2133600"/>
            <a:ext cx="5257799" cy="3352800"/>
          </a:xfrm>
          <a:prstGeom prst="rect">
            <a:avLst/>
          </a:prstGeom>
          <a:noFill/>
          <a:ln w="9525">
            <a:noFill/>
            <a:miter lim="800000"/>
            <a:headEnd/>
            <a:tailEnd/>
          </a:ln>
        </p:spPr>
      </p:pic>
    </p:spTree>
    <p:extLst>
      <p:ext uri="{BB962C8B-B14F-4D97-AF65-F5344CB8AC3E}">
        <p14:creationId xmlns:p14="http://schemas.microsoft.com/office/powerpoint/2010/main" xmlns="" val="3885619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Impact on resource sharing</a:t>
            </a:r>
            <a:endParaRPr lang="en-US" dirty="0"/>
          </a:p>
        </p:txBody>
      </p:sp>
      <p:sp>
        <p:nvSpPr>
          <p:cNvPr id="4" name="Content Placeholder 3"/>
          <p:cNvSpPr>
            <a:spLocks noGrp="1"/>
          </p:cNvSpPr>
          <p:nvPr>
            <p:ph sz="quarter" idx="1"/>
          </p:nvPr>
        </p:nvSpPr>
        <p:spPr/>
        <p:txBody>
          <a:bodyPr/>
          <a:lstStyle/>
          <a:p>
            <a:r>
              <a:rPr lang="en-US" dirty="0" smtClean="0"/>
              <a:t>ebooks from most publishers and vendors take away some of the rights that are inherent  in print books.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209800" y="3505200"/>
            <a:ext cx="4181475" cy="2600325"/>
          </a:xfrm>
          <a:prstGeom prst="rect">
            <a:avLst/>
          </a:prstGeom>
          <a:noFill/>
          <a:ln w="9525">
            <a:noFill/>
            <a:miter lim="800000"/>
            <a:headEnd/>
            <a:tailEnd/>
          </a:ln>
        </p:spPr>
      </p:pic>
    </p:spTree>
    <p:extLst>
      <p:ext uri="{BB962C8B-B14F-4D97-AF65-F5344CB8AC3E}">
        <p14:creationId xmlns:p14="http://schemas.microsoft.com/office/powerpoint/2010/main" xmlns="" val="36876502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4000" i="1" dirty="0" smtClean="0"/>
              <a:t>Frustrations with the products</a:t>
            </a:r>
            <a:endParaRPr lang="en-US" sz="4000" i="1" dirty="0"/>
          </a:p>
        </p:txBody>
      </p:sp>
      <p:sp>
        <p:nvSpPr>
          <p:cNvPr id="3" name="Content Placeholder 2"/>
          <p:cNvSpPr>
            <a:spLocks noGrp="1"/>
          </p:cNvSpPr>
          <p:nvPr>
            <p:ph sz="quarter" idx="1"/>
          </p:nvPr>
        </p:nvSpPr>
        <p:spPr>
          <a:xfrm>
            <a:off x="457200" y="1600201"/>
            <a:ext cx="8229600" cy="1295400"/>
          </a:xfrm>
        </p:spPr>
        <p:txBody>
          <a:bodyPr>
            <a:normAutofit/>
          </a:bodyPr>
          <a:lstStyle/>
          <a:p>
            <a:pPr lvl="3">
              <a:buNone/>
            </a:pPr>
            <a:r>
              <a:rPr lang="en-US" sz="3600" dirty="0" smtClean="0"/>
              <a:t>	</a:t>
            </a:r>
          </a:p>
          <a:p>
            <a:pPr lvl="3">
              <a:buNone/>
            </a:pPr>
            <a:r>
              <a:rPr lang="en-US" sz="36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1028" name="Picture 4" descr="20120705145656-frustrated_woman"/>
          <p:cNvPicPr>
            <a:picLocks noChangeAspect="1" noChangeArrowheads="1"/>
          </p:cNvPicPr>
          <p:nvPr/>
        </p:nvPicPr>
        <p:blipFill>
          <a:blip r:embed="rId3" cstate="print"/>
          <a:srcRect/>
          <a:stretch>
            <a:fillRect/>
          </a:stretch>
        </p:blipFill>
        <p:spPr bwMode="auto">
          <a:xfrm>
            <a:off x="1676400" y="1905000"/>
            <a:ext cx="5905500" cy="393382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8153400" cy="6019800"/>
          </a:xfrm>
        </p:spPr>
        <p:txBody>
          <a:bodyPr>
            <a:normAutofit/>
          </a:bodyPr>
          <a:lstStyle/>
          <a:p>
            <a:r>
              <a:rPr lang="en-US" sz="9600" dirty="0" smtClean="0">
                <a:solidFill>
                  <a:schemeClr val="tx1"/>
                </a:solidFill>
              </a:rPr>
              <a:t>          57%</a:t>
            </a:r>
            <a:endParaRPr lang="en-US" sz="9600" dirty="0">
              <a:solidFill>
                <a:schemeClr val="tx1"/>
              </a:solidFill>
            </a:endParaRPr>
          </a:p>
        </p:txBody>
      </p:sp>
      <p:sp>
        <p:nvSpPr>
          <p:cNvPr id="7" name="Title 1"/>
          <p:cNvSpPr txBox="1">
            <a:spLocks/>
          </p:cNvSpPr>
          <p:nvPr/>
        </p:nvSpPr>
        <p:spPr>
          <a:xfrm>
            <a:off x="381000" y="5550932"/>
            <a:ext cx="8382000"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pPr algn="l"/>
            <a:r>
              <a:rPr lang="en-US" sz="1400" i="1" dirty="0">
                <a:solidFill>
                  <a:schemeClr val="tx1"/>
                </a:solidFill>
              </a:rPr>
              <a:t> </a:t>
            </a:r>
            <a:r>
              <a:rPr lang="en-US" sz="1400" i="1" dirty="0" smtClean="0">
                <a:solidFill>
                  <a:schemeClr val="tx1"/>
                </a:solidFill>
              </a:rPr>
              <a:t>Source: Pew</a:t>
            </a:r>
          </a:p>
        </p:txBody>
      </p:sp>
      <p:sp>
        <p:nvSpPr>
          <p:cNvPr id="4" name="Rectangle 3"/>
          <p:cNvSpPr/>
          <p:nvPr/>
        </p:nvSpPr>
        <p:spPr>
          <a:xfrm>
            <a:off x="348343" y="342452"/>
            <a:ext cx="8934925" cy="707886"/>
          </a:xfrm>
          <a:prstGeom prst="rect">
            <a:avLst/>
          </a:prstGeom>
        </p:spPr>
        <p:txBody>
          <a:bodyPr wrap="square">
            <a:spAutoFit/>
          </a:bodyPr>
          <a:lstStyle/>
          <a:p>
            <a:r>
              <a:rPr lang="en-US" sz="4000" i="1" dirty="0" smtClean="0">
                <a:latin typeface="+mj-lt"/>
              </a:rPr>
              <a:t>Are public libraries loaning e-books?</a:t>
            </a:r>
          </a:p>
        </p:txBody>
      </p:sp>
      <p:sp>
        <p:nvSpPr>
          <p:cNvPr id="5" name="Rectangle 4"/>
          <p:cNvSpPr/>
          <p:nvPr/>
        </p:nvSpPr>
        <p:spPr>
          <a:xfrm>
            <a:off x="4542453" y="4621143"/>
            <a:ext cx="4267200" cy="707886"/>
          </a:xfrm>
          <a:prstGeom prst="rect">
            <a:avLst/>
          </a:prstGeom>
        </p:spPr>
        <p:txBody>
          <a:bodyPr wrap="square">
            <a:spAutoFit/>
          </a:bodyPr>
          <a:lstStyle/>
          <a:p>
            <a:r>
              <a:rPr lang="en-US" sz="4000" i="1" dirty="0" smtClean="0">
                <a:latin typeface="+mj-lt"/>
              </a:rPr>
              <a:t>…..didn’t know</a:t>
            </a:r>
          </a:p>
        </p:txBody>
      </p:sp>
    </p:spTree>
    <p:extLst>
      <p:ext uri="{BB962C8B-B14F-4D97-AF65-F5344CB8AC3E}">
        <p14:creationId xmlns:p14="http://schemas.microsoft.com/office/powerpoint/2010/main" xmlns="" val="3079205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Distraction!</a:t>
            </a:r>
            <a:endParaRPr lang="en-US" dirty="0"/>
          </a:p>
        </p:txBody>
      </p:sp>
      <p:sp>
        <p:nvSpPr>
          <p:cNvPr id="3" name="Rectangle 2"/>
          <p:cNvSpPr/>
          <p:nvPr/>
        </p:nvSpPr>
        <p:spPr>
          <a:xfrm>
            <a:off x="762000" y="1676400"/>
            <a:ext cx="4038600" cy="3970318"/>
          </a:xfrm>
          <a:prstGeom prst="rect">
            <a:avLst/>
          </a:prstGeom>
        </p:spPr>
        <p:txBody>
          <a:bodyPr wrap="square">
            <a:spAutoFit/>
          </a:bodyPr>
          <a:lstStyle/>
          <a:p>
            <a:r>
              <a:rPr lang="en-US" sz="2800" dirty="0" smtClean="0"/>
              <a:t>“Tablets </a:t>
            </a:r>
            <a:r>
              <a:rPr lang="en-US" sz="2800" dirty="0"/>
              <a:t>will adversely affect the e-book business in that the tablet is a multifunction device and will therefore draw the reader into non-book activities and therefore cause them to consume books slower </a:t>
            </a:r>
            <a:r>
              <a:rPr lang="en-US" sz="2800" dirty="0" smtClean="0"/>
              <a:t>…”</a:t>
            </a:r>
            <a:endParaRPr lang="en-US" sz="2800" dirty="0"/>
          </a:p>
        </p:txBody>
      </p:sp>
      <p:sp>
        <p:nvSpPr>
          <p:cNvPr id="6" name="TextBox 5"/>
          <p:cNvSpPr txBox="1"/>
          <p:nvPr/>
        </p:nvSpPr>
        <p:spPr>
          <a:xfrm>
            <a:off x="533400" y="5926121"/>
            <a:ext cx="8382000" cy="923330"/>
          </a:xfrm>
          <a:prstGeom prst="rect">
            <a:avLst/>
          </a:prstGeom>
          <a:noFill/>
        </p:spPr>
        <p:txBody>
          <a:bodyPr wrap="square" rtlCol="0">
            <a:spAutoFit/>
          </a:bodyPr>
          <a:lstStyle/>
          <a:p>
            <a:r>
              <a:rPr lang="en-US" dirty="0">
                <a:solidFill>
                  <a:schemeClr val="bg1"/>
                </a:solidFill>
              </a:rPr>
              <a:t>http://www.forbes.com/sites/jeremygreenfield/2012/08/14/the-new-tablet-reality-for-e-books-will-readers-read-less/</a:t>
            </a:r>
            <a:r>
              <a:rPr lang="en-US" dirty="0" smtClean="0">
                <a:solidFill>
                  <a:schemeClr val="bg1"/>
                </a:solidFill>
              </a:rPr>
              <a:t/>
            </a:r>
            <a:br>
              <a:rPr lang="en-US" dirty="0" smtClean="0">
                <a:solidFill>
                  <a:schemeClr val="bg1"/>
                </a:solidFill>
              </a:rPr>
            </a:br>
            <a:r>
              <a:rPr lang="en-US" dirty="0" smtClean="0">
                <a:solidFill>
                  <a:schemeClr val="bg1"/>
                </a:solidFill>
              </a:rPr>
              <a:t>http</a:t>
            </a:r>
            <a:r>
              <a:rPr lang="en-US" dirty="0">
                <a:solidFill>
                  <a:schemeClr val="bg1"/>
                </a:solidFill>
              </a:rPr>
              <a:t>://www.flickr.com/photos/42324406@N04/5149839681/</a:t>
            </a:r>
          </a:p>
        </p:txBody>
      </p:sp>
      <p:pic>
        <p:nvPicPr>
          <p:cNvPr id="3074" name="Picture 2" descr="http://farm5.staticflickr.com/4040/5149839681_c4faa3d87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1667069"/>
            <a:ext cx="2590800" cy="38900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35899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Impact on staffing &amp; training</a:t>
            </a:r>
            <a:endParaRPr lang="en-US" dirty="0"/>
          </a:p>
        </p:txBody>
      </p:sp>
      <p:pic>
        <p:nvPicPr>
          <p:cNvPr id="50178" name="Picture 2" descr="http://farm1.staticflickr.com/80/230264417_f7f17bc651.jpg"/>
          <p:cNvPicPr>
            <a:picLocks noChangeAspect="1" noChangeArrowheads="1"/>
          </p:cNvPicPr>
          <p:nvPr/>
        </p:nvPicPr>
        <p:blipFill>
          <a:blip r:embed="rId3" cstate="print"/>
          <a:srcRect/>
          <a:stretch>
            <a:fillRect/>
          </a:stretch>
        </p:blipFill>
        <p:spPr bwMode="auto">
          <a:xfrm>
            <a:off x="2590800" y="1676400"/>
            <a:ext cx="3571875" cy="4762500"/>
          </a:xfrm>
          <a:prstGeom prst="rect">
            <a:avLst/>
          </a:prstGeom>
          <a:noFill/>
        </p:spPr>
      </p:pic>
    </p:spTree>
    <p:extLst>
      <p:ext uri="{BB962C8B-B14F-4D97-AF65-F5344CB8AC3E}">
        <p14:creationId xmlns:p14="http://schemas.microsoft.com/office/powerpoint/2010/main" xmlns="" val="2354849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2012 numbers</a:t>
            </a:r>
            <a:endParaRPr lang="en-US" dirty="0"/>
          </a:p>
        </p:txBody>
      </p:sp>
      <p:sp>
        <p:nvSpPr>
          <p:cNvPr id="3" name="Content Placeholder 2"/>
          <p:cNvSpPr>
            <a:spLocks noGrp="1"/>
          </p:cNvSpPr>
          <p:nvPr>
            <p:ph sz="quarter" idx="1"/>
          </p:nvPr>
        </p:nvSpPr>
        <p:spPr/>
        <p:txBody>
          <a:bodyPr/>
          <a:lstStyle/>
          <a:p>
            <a:pPr algn="ctr">
              <a:buNone/>
            </a:pPr>
            <a:r>
              <a:rPr lang="en-US" sz="7200" dirty="0" smtClean="0"/>
              <a:t>5</a:t>
            </a:r>
            <a:r>
              <a:rPr lang="en-US" dirty="0" smtClean="0"/>
              <a:t/>
            </a:r>
            <a:br>
              <a:rPr lang="en-US" dirty="0" smtClean="0"/>
            </a:br>
            <a:r>
              <a:rPr lang="en-US" dirty="0" smtClean="0"/>
              <a:t/>
            </a:r>
            <a:br>
              <a:rPr lang="en-US" dirty="0" smtClean="0"/>
            </a:br>
            <a:endParaRPr lang="en-US" dirty="0" smtClean="0"/>
          </a:p>
          <a:p>
            <a:pPr algn="ctr">
              <a:buNone/>
            </a:pPr>
            <a:r>
              <a:rPr lang="en-US" sz="7200" dirty="0" smtClean="0"/>
              <a:t>46,420</a:t>
            </a:r>
          </a:p>
          <a:p>
            <a:endParaRPr lang="en-US" dirty="0"/>
          </a:p>
        </p:txBody>
      </p:sp>
    </p:spTree>
    <p:extLst>
      <p:ext uri="{BB962C8B-B14F-4D97-AF65-F5344CB8AC3E}">
        <p14:creationId xmlns:p14="http://schemas.microsoft.com/office/powerpoint/2010/main" xmlns="" val="25807914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How are YOU extending the book brand?</a:t>
            </a:r>
            <a:br>
              <a:rPr lang="en-US" sz="3200" dirty="0" smtClean="0"/>
            </a:br>
            <a:r>
              <a:rPr lang="en-US" sz="3200" dirty="0" smtClean="0"/>
              <a:t>(or how would you…)</a:t>
            </a:r>
            <a:endParaRPr lang="en-US" sz="3200" dirty="0"/>
          </a:p>
        </p:txBody>
      </p:sp>
    </p:spTree>
    <p:extLst>
      <p:ext uri="{BB962C8B-B14F-4D97-AF65-F5344CB8AC3E}">
        <p14:creationId xmlns:p14="http://schemas.microsoft.com/office/powerpoint/2010/main" xmlns="" val="4337678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153400" cy="990600"/>
          </a:xfrm>
        </p:spPr>
        <p:txBody>
          <a:bodyPr>
            <a:noAutofit/>
          </a:bodyPr>
          <a:lstStyle/>
          <a:p>
            <a:r>
              <a:rPr lang="en-US" sz="3600" dirty="0"/>
              <a:t>How are YOU extending the book brand?</a:t>
            </a:r>
            <a:br>
              <a:rPr lang="en-US" sz="3600" dirty="0"/>
            </a:br>
            <a:r>
              <a:rPr lang="en-US" sz="3600" dirty="0"/>
              <a:t>(or how would you…)</a:t>
            </a:r>
          </a:p>
        </p:txBody>
      </p:sp>
      <p:sp>
        <p:nvSpPr>
          <p:cNvPr id="3" name="Content Placeholder 2"/>
          <p:cNvSpPr>
            <a:spLocks noGrp="1"/>
          </p:cNvSpPr>
          <p:nvPr>
            <p:ph sz="quarter" idx="1"/>
          </p:nvPr>
        </p:nvSpPr>
        <p:spPr/>
        <p:txBody>
          <a:bodyPr>
            <a:normAutofit fontScale="77500" lnSpcReduction="20000"/>
          </a:bodyPr>
          <a:lstStyle/>
          <a:p>
            <a:r>
              <a:rPr lang="en-US" dirty="0" err="1" smtClean="0"/>
              <a:t>Goodreads</a:t>
            </a:r>
            <a:r>
              <a:rPr lang="en-US" dirty="0" smtClean="0"/>
              <a:t> membership for Manitowoc PL; staff members use it (for patrons, set up for readers advisory, with discussion threads, “what we’re reading?”) – could create </a:t>
            </a:r>
            <a:r>
              <a:rPr lang="en-US" dirty="0" err="1" smtClean="0"/>
              <a:t>ebook</a:t>
            </a:r>
            <a:r>
              <a:rPr lang="en-US" dirty="0" smtClean="0"/>
              <a:t> lists or other format lists</a:t>
            </a:r>
          </a:p>
          <a:p>
            <a:r>
              <a:rPr lang="en-US" dirty="0" smtClean="0"/>
              <a:t>At service desks, there are </a:t>
            </a:r>
            <a:r>
              <a:rPr lang="en-US" dirty="0" err="1" smtClean="0"/>
              <a:t>ipads</a:t>
            </a:r>
            <a:r>
              <a:rPr lang="en-US" dirty="0" smtClean="0"/>
              <a:t> for staff to play with and learn:  a way for staff to practice.</a:t>
            </a:r>
          </a:p>
          <a:p>
            <a:r>
              <a:rPr lang="en-US" dirty="0" smtClean="0"/>
              <a:t>Lots of circulating readers (Kindles), one circulating tablets in-house</a:t>
            </a:r>
          </a:p>
          <a:p>
            <a:r>
              <a:rPr lang="en-US" dirty="0" smtClean="0"/>
              <a:t>Kindle &amp; OD records in catalog</a:t>
            </a:r>
          </a:p>
          <a:p>
            <a:r>
              <a:rPr lang="en-US" dirty="0" err="1" smtClean="0"/>
              <a:t>Ebook</a:t>
            </a:r>
            <a:r>
              <a:rPr lang="en-US" dirty="0" smtClean="0"/>
              <a:t> training sessions – bring devices, drop-in for one-on-one training or appointments (for other tech, too) –</a:t>
            </a:r>
          </a:p>
          <a:p>
            <a:r>
              <a:rPr lang="en-US" dirty="0" smtClean="0"/>
              <a:t>Digitization projects:  photo collections which led  to an </a:t>
            </a:r>
            <a:r>
              <a:rPr lang="en-US" dirty="0" err="1" smtClean="0"/>
              <a:t>ebook</a:t>
            </a:r>
            <a:r>
              <a:rPr lang="en-US" dirty="0" smtClean="0"/>
              <a:t>!</a:t>
            </a:r>
          </a:p>
          <a:p>
            <a:r>
              <a:rPr lang="en-US" dirty="0" smtClean="0"/>
              <a:t>Advocating for the staff to talk more about the books, genre studies (list of people on the team pick a book and talk about them)</a:t>
            </a:r>
          </a:p>
          <a:p>
            <a:r>
              <a:rPr lang="en-US" dirty="0" smtClean="0"/>
              <a:t>Clips with titles of books in series</a:t>
            </a:r>
          </a:p>
          <a:p>
            <a:endParaRPr lang="en-US" dirty="0" smtClean="0"/>
          </a:p>
          <a:p>
            <a:endParaRPr lang="en-US" dirty="0"/>
          </a:p>
        </p:txBody>
      </p:sp>
    </p:spTree>
    <p:extLst>
      <p:ext uri="{BB962C8B-B14F-4D97-AF65-F5344CB8AC3E}">
        <p14:creationId xmlns:p14="http://schemas.microsoft.com/office/powerpoint/2010/main" xmlns="" val="8867849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Extending BEYOND the book brand</a:t>
            </a:r>
            <a:endParaRPr lang="en-US" sz="4000" dirty="0"/>
          </a:p>
        </p:txBody>
      </p:sp>
    </p:spTree>
    <p:extLst>
      <p:ext uri="{BB962C8B-B14F-4D97-AF65-F5344CB8AC3E}">
        <p14:creationId xmlns:p14="http://schemas.microsoft.com/office/powerpoint/2010/main" xmlns="" val="10521579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Pooling resources…</a:t>
            </a:r>
            <a:endParaRPr lang="en-US" dirty="0"/>
          </a:p>
        </p:txBody>
      </p:sp>
      <p:pic>
        <p:nvPicPr>
          <p:cNvPr id="1026" name="Picture 2" descr="http://www.ideo.com/images/uploads/work/slides/mediascape_hero_626px.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2495123"/>
            <a:ext cx="3886200" cy="192447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be Hero Visual"/>
          <p:cNvPicPr>
            <a:picLocks noChangeAspect="1" noChangeArrowheads="1"/>
          </p:cNvPicPr>
          <p:nvPr/>
        </p:nvPicPr>
        <p:blipFill>
          <a:blip r:embed="rId4" cstate="print"/>
          <a:srcRect/>
          <a:stretch>
            <a:fillRect/>
          </a:stretch>
        </p:blipFill>
        <p:spPr bwMode="auto">
          <a:xfrm>
            <a:off x="838200" y="2362200"/>
            <a:ext cx="2828299" cy="2057400"/>
          </a:xfrm>
          <a:prstGeom prst="rect">
            <a:avLst/>
          </a:prstGeom>
          <a:noFill/>
        </p:spPr>
      </p:pic>
    </p:spTree>
    <p:extLst>
      <p:ext uri="{BB962C8B-B14F-4D97-AF65-F5344CB8AC3E}">
        <p14:creationId xmlns:p14="http://schemas.microsoft.com/office/powerpoint/2010/main" xmlns="" val="32279369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Changes in physical space</a:t>
            </a:r>
            <a:endParaRPr lang="en-US" dirty="0"/>
          </a:p>
        </p:txBody>
      </p:sp>
      <p:sp>
        <p:nvSpPr>
          <p:cNvPr id="4" name="Content Placeholder 3"/>
          <p:cNvSpPr>
            <a:spLocks noGrp="1"/>
          </p:cNvSpPr>
          <p:nvPr>
            <p:ph sz="quarter" idx="2"/>
          </p:nvPr>
        </p:nvSpPr>
        <p:spPr/>
        <p:txBody>
          <a:bodyPr/>
          <a:lstStyle/>
          <a:p>
            <a:endParaRPr lang="en-US" dirty="0"/>
          </a:p>
        </p:txBody>
      </p:sp>
      <p:pic>
        <p:nvPicPr>
          <p:cNvPr id="78850" name="Picture 2" descr="http://blogs.kqed.org/mindshift/files/2011/11/4267785099_16db5227271-300x225.jpg"/>
          <p:cNvPicPr>
            <a:picLocks noChangeAspect="1" noChangeArrowheads="1"/>
          </p:cNvPicPr>
          <p:nvPr/>
        </p:nvPicPr>
        <p:blipFill>
          <a:blip r:embed="rId3" cstate="print"/>
          <a:srcRect/>
          <a:stretch>
            <a:fillRect/>
          </a:stretch>
        </p:blipFill>
        <p:spPr bwMode="auto">
          <a:xfrm>
            <a:off x="228600" y="1600200"/>
            <a:ext cx="3962400" cy="2971800"/>
          </a:xfrm>
          <a:prstGeom prst="rect">
            <a:avLst/>
          </a:prstGeom>
          <a:noFill/>
        </p:spPr>
      </p:pic>
      <p:pic>
        <p:nvPicPr>
          <p:cNvPr id="78852" name="Picture 4" descr="http://keithlyons.files.wordpress.com/2011/12/4815301478_26916fea0a_b.jpg"/>
          <p:cNvPicPr>
            <a:picLocks noChangeAspect="1" noChangeArrowheads="1"/>
          </p:cNvPicPr>
          <p:nvPr/>
        </p:nvPicPr>
        <p:blipFill>
          <a:blip r:embed="rId4" cstate="print"/>
          <a:srcRect/>
          <a:stretch>
            <a:fillRect/>
          </a:stretch>
        </p:blipFill>
        <p:spPr bwMode="auto">
          <a:xfrm>
            <a:off x="4953000" y="1600200"/>
            <a:ext cx="3860800" cy="2895600"/>
          </a:xfrm>
          <a:prstGeom prst="rect">
            <a:avLst/>
          </a:prstGeom>
          <a:noFill/>
        </p:spPr>
      </p:pic>
      <p:pic>
        <p:nvPicPr>
          <p:cNvPr id="2050" name="Picture 2" descr="http://www.fastcoexist.com/multisite_files/coexist/imagecache/slideshow-large/slideshow/2013/04/1681760-slide-750-nc-state-11-16.jpg"/>
          <p:cNvPicPr>
            <a:picLocks noGrp="1" noChangeAspect="1" noChangeArrowheads="1"/>
          </p:cNvPicPr>
          <p:nvPr>
            <p:ph sz="quarter" idx="1"/>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09800" y="3918662"/>
            <a:ext cx="3886200" cy="29175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07160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library discovery (cont.)</a:t>
            </a:r>
            <a:endParaRPr lang="en-US" dirty="0"/>
          </a:p>
        </p:txBody>
      </p:sp>
      <p:sp>
        <p:nvSpPr>
          <p:cNvPr id="3" name="Content Placeholder 2"/>
          <p:cNvSpPr>
            <a:spLocks noGrp="1"/>
          </p:cNvSpPr>
          <p:nvPr>
            <p:ph sz="quarter" idx="1"/>
          </p:nvPr>
        </p:nvSpPr>
        <p:spPr>
          <a:xfrm>
            <a:off x="3124200" y="6324600"/>
            <a:ext cx="3276600" cy="533400"/>
          </a:xfrm>
        </p:spPr>
        <p:txBody>
          <a:bodyPr/>
          <a:lstStyle/>
          <a:p>
            <a:pPr marL="0" indent="0">
              <a:buNone/>
            </a:pPr>
            <a:r>
              <a:rPr lang="en-US" dirty="0">
                <a:hlinkClick r:id="rId3"/>
              </a:rPr>
              <a:t>http://ahml.info/</a:t>
            </a:r>
            <a:endParaRPr lang="en-US" dirty="0"/>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1600200"/>
            <a:ext cx="7860903" cy="441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461857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facts to consider</a:t>
            </a:r>
            <a:endParaRPr lang="en-US" dirty="0"/>
          </a:p>
        </p:txBody>
      </p:sp>
      <p:sp>
        <p:nvSpPr>
          <p:cNvPr id="3" name="Content Placeholder 2"/>
          <p:cNvSpPr>
            <a:spLocks noGrp="1"/>
          </p:cNvSpPr>
          <p:nvPr>
            <p:ph sz="quarter" idx="1"/>
          </p:nvPr>
        </p:nvSpPr>
        <p:spPr/>
        <p:txBody>
          <a:bodyPr/>
          <a:lstStyle/>
          <a:p>
            <a:r>
              <a:rPr lang="en-US" dirty="0" smtClean="0"/>
              <a:t>76% of Americans say quiet study spaces are a “very important” service</a:t>
            </a:r>
            <a:br>
              <a:rPr lang="en-US" dirty="0" smtClean="0"/>
            </a:br>
            <a:endParaRPr lang="en-US" dirty="0" smtClean="0"/>
          </a:p>
          <a:p>
            <a:r>
              <a:rPr lang="en-US" dirty="0" smtClean="0"/>
              <a:t>77% say free access to computers and the internet is a “very important” service</a:t>
            </a:r>
            <a:endParaRPr lang="en-US" dirty="0"/>
          </a:p>
        </p:txBody>
      </p:sp>
      <p:sp>
        <p:nvSpPr>
          <p:cNvPr id="4" name="TextBox 3"/>
          <p:cNvSpPr txBox="1"/>
          <p:nvPr/>
        </p:nvSpPr>
        <p:spPr>
          <a:xfrm>
            <a:off x="838200" y="6324600"/>
            <a:ext cx="6272038" cy="369332"/>
          </a:xfrm>
          <a:prstGeom prst="rect">
            <a:avLst/>
          </a:prstGeom>
          <a:noFill/>
        </p:spPr>
        <p:txBody>
          <a:bodyPr wrap="none" rtlCol="0">
            <a:spAutoFit/>
          </a:bodyPr>
          <a:lstStyle/>
          <a:p>
            <a:r>
              <a:rPr lang="en-US" dirty="0" smtClean="0"/>
              <a:t>Source:  Pew Presentation to ALA  (see further reading for full link)</a:t>
            </a:r>
            <a:endParaRPr lang="en-US" dirty="0"/>
          </a:p>
        </p:txBody>
      </p:sp>
    </p:spTree>
    <p:extLst>
      <p:ext uri="{BB962C8B-B14F-4D97-AF65-F5344CB8AC3E}">
        <p14:creationId xmlns:p14="http://schemas.microsoft.com/office/powerpoint/2010/main" xmlns="" val="25300156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075" t="31100" r="15248" b="-297"/>
          <a:stretch/>
        </p:blipFill>
        <p:spPr bwMode="auto">
          <a:xfrm>
            <a:off x="381001" y="1546554"/>
            <a:ext cx="8545286" cy="50618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If you build it, will they come?</a:t>
            </a:r>
            <a:endParaRPr lang="en-US" dirty="0"/>
          </a:p>
        </p:txBody>
      </p:sp>
      <p:sp>
        <p:nvSpPr>
          <p:cNvPr id="4" name="TextBox 3"/>
          <p:cNvSpPr txBox="1"/>
          <p:nvPr/>
        </p:nvSpPr>
        <p:spPr>
          <a:xfrm>
            <a:off x="838200" y="6575754"/>
            <a:ext cx="6550319" cy="369332"/>
          </a:xfrm>
          <a:prstGeom prst="rect">
            <a:avLst/>
          </a:prstGeom>
          <a:noFill/>
        </p:spPr>
        <p:txBody>
          <a:bodyPr wrap="none" rtlCol="0">
            <a:spAutoFit/>
          </a:bodyPr>
          <a:lstStyle/>
          <a:p>
            <a:r>
              <a:rPr lang="en-US" dirty="0" smtClean="0"/>
              <a:t>Source:  Pew presentation to ALA.  Complete link in “Further Reading”</a:t>
            </a:r>
            <a:endParaRPr lang="en-US" dirty="0"/>
          </a:p>
        </p:txBody>
      </p:sp>
    </p:spTree>
    <p:extLst>
      <p:ext uri="{BB962C8B-B14F-4D97-AF65-F5344CB8AC3E}">
        <p14:creationId xmlns:p14="http://schemas.microsoft.com/office/powerpoint/2010/main" xmlns="" val="12914318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Changing technology in the library</a:t>
            </a:r>
            <a:endParaRPr lang="en-US" dirty="0"/>
          </a:p>
        </p:txBody>
      </p:sp>
      <p:pic>
        <p:nvPicPr>
          <p:cNvPr id="52228" name="Picture 4" descr="ms_kiosk_view_sm.jpg"/>
          <p:cNvPicPr>
            <a:picLocks noChangeAspect="1" noChangeArrowheads="1"/>
          </p:cNvPicPr>
          <p:nvPr/>
        </p:nvPicPr>
        <p:blipFill>
          <a:blip r:embed="rId3" cstate="print"/>
          <a:srcRect/>
          <a:stretch>
            <a:fillRect/>
          </a:stretch>
        </p:blipFill>
        <p:spPr bwMode="auto">
          <a:xfrm>
            <a:off x="5791200" y="3390900"/>
            <a:ext cx="1740370" cy="2819400"/>
          </a:xfrm>
          <a:prstGeom prst="rect">
            <a:avLst/>
          </a:prstGeom>
          <a:noFill/>
        </p:spPr>
      </p:pic>
      <p:pic>
        <p:nvPicPr>
          <p:cNvPr id="2054" name="Picture 6" descr="http://farm6.staticflickr.com/5267/5663291297_a68754c0a6_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5200" y="1492508"/>
            <a:ext cx="2286000" cy="15430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farm4.staticflickr.com/3619/3498442002_4899d226a6_m.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00200" y="4033837"/>
            <a:ext cx="2286000" cy="1533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09618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more changing tech…</a:t>
            </a:r>
            <a:endParaRPr lang="en-US" dirty="0"/>
          </a:p>
        </p:txBody>
      </p:sp>
      <p:pic>
        <p:nvPicPr>
          <p:cNvPr id="1536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7738" r="31060" b="19345"/>
          <a:stretch/>
        </p:blipFill>
        <p:spPr bwMode="auto">
          <a:xfrm>
            <a:off x="304800" y="1880031"/>
            <a:ext cx="8371115" cy="49779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 name="Straight Arrow Connector 6"/>
          <p:cNvCxnSpPr/>
          <p:nvPr/>
        </p:nvCxnSpPr>
        <p:spPr>
          <a:xfrm flipH="1">
            <a:off x="4000500" y="6139543"/>
            <a:ext cx="1752600" cy="0"/>
          </a:xfrm>
          <a:prstGeom prst="straightConnector1">
            <a:avLst/>
          </a:prstGeom>
          <a:ln w="762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098079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a:bodyPr>
          <a:lstStyle/>
          <a:p>
            <a:r>
              <a:rPr lang="en-US" i="1" dirty="0" smtClean="0"/>
              <a:t>Library Visits</a:t>
            </a:r>
            <a:endParaRPr lang="en-US"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2555" y="1828800"/>
            <a:ext cx="709889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09202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390" t="11310" r="15499"/>
          <a:stretch/>
        </p:blipFill>
        <p:spPr bwMode="auto">
          <a:xfrm>
            <a:off x="0" y="9083"/>
            <a:ext cx="9122228" cy="64878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1828800" y="6488668"/>
            <a:ext cx="4178836" cy="369332"/>
          </a:xfrm>
          <a:prstGeom prst="rect">
            <a:avLst/>
          </a:prstGeom>
          <a:noFill/>
        </p:spPr>
        <p:txBody>
          <a:bodyPr wrap="none" rtlCol="0">
            <a:spAutoFit/>
          </a:bodyPr>
          <a:lstStyle/>
          <a:p>
            <a:r>
              <a:rPr lang="en-US" dirty="0" smtClean="0"/>
              <a:t>Source:  WPLC  user/non-user survey, 2012</a:t>
            </a:r>
            <a:endParaRPr lang="en-US" dirty="0"/>
          </a:p>
        </p:txBody>
      </p:sp>
    </p:spTree>
    <p:extLst>
      <p:ext uri="{BB962C8B-B14F-4D97-AF65-F5344CB8AC3E}">
        <p14:creationId xmlns:p14="http://schemas.microsoft.com/office/powerpoint/2010/main" xmlns="" val="12585435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558" t="16071" r="15332"/>
          <a:stretch/>
        </p:blipFill>
        <p:spPr bwMode="auto">
          <a:xfrm>
            <a:off x="0" y="228600"/>
            <a:ext cx="9122229" cy="61395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077686" y="6312303"/>
            <a:ext cx="3211905" cy="369332"/>
          </a:xfrm>
          <a:prstGeom prst="rect">
            <a:avLst/>
          </a:prstGeom>
          <a:noFill/>
        </p:spPr>
        <p:txBody>
          <a:bodyPr wrap="none" rtlCol="0">
            <a:spAutoFit/>
          </a:bodyPr>
          <a:lstStyle/>
          <a:p>
            <a:r>
              <a:rPr lang="en-US" dirty="0" smtClean="0"/>
              <a:t>Source:  Pew presentation to ALA</a:t>
            </a:r>
            <a:endParaRPr lang="en-US" dirty="0"/>
          </a:p>
        </p:txBody>
      </p:sp>
    </p:spTree>
    <p:extLst>
      <p:ext uri="{BB962C8B-B14F-4D97-AF65-F5344CB8AC3E}">
        <p14:creationId xmlns:p14="http://schemas.microsoft.com/office/powerpoint/2010/main" xmlns="" val="3759805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Program attendance</a:t>
            </a:r>
            <a:br>
              <a:rPr lang="en-US" i="1" dirty="0" smtClean="0"/>
            </a:br>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1841889205"/>
              </p:ext>
            </p:extLst>
          </p:nvPr>
        </p:nvGraphicFramePr>
        <p:xfrm>
          <a:off x="762000" y="1905000"/>
          <a:ext cx="76962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9205686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La Crosse Seed Library</a:t>
            </a:r>
            <a:endParaRPr lang="en-US" dirty="0"/>
          </a:p>
        </p:txBody>
      </p:sp>
      <p:sp>
        <p:nvSpPr>
          <p:cNvPr id="3" name="Content Placeholder 2"/>
          <p:cNvSpPr>
            <a:spLocks noGrp="1"/>
          </p:cNvSpPr>
          <p:nvPr>
            <p:ph sz="quarter" idx="1"/>
          </p:nvPr>
        </p:nvSpPr>
        <p:spPr>
          <a:xfrm>
            <a:off x="612648" y="5181600"/>
            <a:ext cx="8153400" cy="457200"/>
          </a:xfrm>
        </p:spPr>
        <p:txBody>
          <a:bodyPr>
            <a:normAutofit fontScale="25000" lnSpcReduction="20000"/>
          </a:bodyPr>
          <a:lstStyle/>
          <a:p>
            <a:endParaRPr lang="en-US" dirty="0" smtClean="0"/>
          </a:p>
          <a:p>
            <a:endParaRPr lang="en-US" dirty="0" smtClean="0"/>
          </a:p>
          <a:p>
            <a:pPr marL="0" indent="0">
              <a:buNone/>
            </a:pPr>
            <a:endParaRPr lang="en-US" dirty="0" smtClean="0">
              <a:hlinkClick r:id="rId3"/>
            </a:endParaRPr>
          </a:p>
          <a:p>
            <a:pPr marL="0" indent="0">
              <a:buNone/>
            </a:pPr>
            <a:endParaRPr lang="en-US" dirty="0" smtClean="0">
              <a:hlinkClick r:id="rId3"/>
            </a:endParaRPr>
          </a:p>
          <a:p>
            <a:pPr marL="0" indent="0">
              <a:buNone/>
            </a:pPr>
            <a:endParaRPr lang="en-US" dirty="0" smtClean="0">
              <a:hlinkClick r:id="rId3"/>
            </a:endParaRPr>
          </a:p>
          <a:p>
            <a:pPr marL="0" indent="0">
              <a:buNone/>
            </a:pPr>
            <a:endParaRPr lang="en-US" dirty="0" smtClean="0">
              <a:hlinkClick r:id="rId3"/>
            </a:endParaRPr>
          </a:p>
          <a:p>
            <a:pPr marL="0" indent="0">
              <a:buNone/>
            </a:pPr>
            <a:endParaRPr lang="en-US" dirty="0" smtClean="0">
              <a:hlinkClick r:id="rId3"/>
            </a:endParaRPr>
          </a:p>
          <a:p>
            <a:pPr marL="0" indent="0" algn="ctr">
              <a:buNone/>
            </a:pPr>
            <a:r>
              <a:rPr lang="en-US" sz="13500" dirty="0" smtClean="0">
                <a:hlinkClick r:id="rId3"/>
              </a:rPr>
              <a:t>Video</a:t>
            </a:r>
            <a:endParaRPr lang="en-US" sz="13500" dirty="0"/>
          </a:p>
        </p:txBody>
      </p:sp>
      <p:pic>
        <p:nvPicPr>
          <p:cNvPr id="1126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957" t="8185" r="32063" b="26339"/>
          <a:stretch/>
        </p:blipFill>
        <p:spPr bwMode="auto">
          <a:xfrm>
            <a:off x="609600" y="1600200"/>
            <a:ext cx="7889422" cy="4611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80344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Store…</a:t>
            </a:r>
            <a:endParaRPr lang="en-US" dirty="0"/>
          </a:p>
        </p:txBody>
      </p:sp>
      <p:sp>
        <p:nvSpPr>
          <p:cNvPr id="3" name="Content Placeholder 2"/>
          <p:cNvSpPr>
            <a:spLocks noGrp="1"/>
          </p:cNvSpPr>
          <p:nvPr>
            <p:ph sz="quarter" idx="1"/>
          </p:nvPr>
        </p:nvSpPr>
        <p:spPr/>
        <p:txBody>
          <a:bodyPr/>
          <a:lstStyle/>
          <a:p>
            <a:endParaRPr lang="en-US"/>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399" t="14939" r="27295" b="22082"/>
          <a:stretch/>
        </p:blipFill>
        <p:spPr bwMode="auto">
          <a:xfrm>
            <a:off x="990600" y="1676400"/>
            <a:ext cx="7352523" cy="4799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71735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 &amp; education…..</a:t>
            </a:r>
            <a:endParaRPr lang="en-US" dirty="0"/>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558" t="26488" r="15666" b="15477"/>
          <a:stretch/>
        </p:blipFill>
        <p:spPr bwMode="auto">
          <a:xfrm>
            <a:off x="65314" y="1524000"/>
            <a:ext cx="9078686" cy="42454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849086" y="6228976"/>
            <a:ext cx="6550319" cy="369332"/>
          </a:xfrm>
          <a:prstGeom prst="rect">
            <a:avLst/>
          </a:prstGeom>
          <a:noFill/>
        </p:spPr>
        <p:txBody>
          <a:bodyPr wrap="none" rtlCol="0">
            <a:spAutoFit/>
          </a:bodyPr>
          <a:lstStyle/>
          <a:p>
            <a:r>
              <a:rPr lang="en-US" dirty="0" smtClean="0"/>
              <a:t>Source:  Pew presentation to ALA.  Complete link in “Further Reading”</a:t>
            </a:r>
            <a:endParaRPr lang="en-US" dirty="0"/>
          </a:p>
        </p:txBody>
      </p:sp>
    </p:spTree>
    <p:extLst>
      <p:ext uri="{BB962C8B-B14F-4D97-AF65-F5344CB8AC3E}">
        <p14:creationId xmlns:p14="http://schemas.microsoft.com/office/powerpoint/2010/main" xmlns="" val="35616840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a partnership….</a:t>
            </a:r>
            <a:endParaRPr lang="en-US" dirty="0"/>
          </a:p>
        </p:txBody>
      </p:sp>
      <p:pic>
        <p:nvPicPr>
          <p:cNvPr id="4" name="Picture 2"/>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xmlns="" val="0"/>
              </a:ext>
            </a:extLst>
          </a:blip>
          <a:srcRect l="11043" t="11310" r="11986"/>
          <a:stretch/>
        </p:blipFill>
        <p:spPr bwMode="auto">
          <a:xfrm>
            <a:off x="1219559" y="1600200"/>
            <a:ext cx="6939831"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255374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Impact on information-seeking and reading behaviors</a:t>
            </a:r>
            <a:endParaRPr lang="en-US" dirty="0"/>
          </a:p>
        </p:txBody>
      </p:sp>
      <p:sp>
        <p:nvSpPr>
          <p:cNvPr id="4" name="Content Placeholder 3"/>
          <p:cNvSpPr>
            <a:spLocks noGrp="1"/>
          </p:cNvSpPr>
          <p:nvPr>
            <p:ph sz="quarter" idx="1"/>
          </p:nvPr>
        </p:nvSpPr>
        <p:spPr/>
        <p:txBody>
          <a:bodyPr/>
          <a:lstStyle/>
          <a:p>
            <a:endParaRPr lang="en-US" dirty="0" smtClean="0"/>
          </a:p>
          <a:p>
            <a:r>
              <a:rPr lang="en-US" dirty="0" smtClean="0"/>
              <a:t>There is growing evidence that the "digital divide"--the focus on access to technology--is less of a challenge than the "participation gap"--the focus on the skills, competencies, and knowledge networks that young people develop.</a:t>
            </a:r>
            <a:endParaRPr lang="en-US" dirty="0"/>
          </a:p>
        </p:txBody>
      </p:sp>
      <p:sp>
        <p:nvSpPr>
          <p:cNvPr id="5" name="TextBox 4"/>
          <p:cNvSpPr txBox="1"/>
          <p:nvPr/>
        </p:nvSpPr>
        <p:spPr>
          <a:xfrm>
            <a:off x="838200" y="6019800"/>
            <a:ext cx="5486400" cy="461665"/>
          </a:xfrm>
          <a:prstGeom prst="rect">
            <a:avLst/>
          </a:prstGeom>
          <a:noFill/>
        </p:spPr>
        <p:txBody>
          <a:bodyPr wrap="square" rtlCol="0">
            <a:spAutoFit/>
          </a:bodyPr>
          <a:lstStyle/>
          <a:p>
            <a:r>
              <a:rPr lang="en-US" sz="1200" dirty="0" smtClean="0">
                <a:solidFill>
                  <a:schemeClr val="bg1"/>
                </a:solidFill>
              </a:rPr>
              <a:t>Source: Watkins, S Craig, "The Young and the Digital: Exploring the Shifting Contours of Young People's New Media Practices“,  2012</a:t>
            </a:r>
            <a:endParaRPr lang="en-US" sz="1200" dirty="0">
              <a:solidFill>
                <a:schemeClr val="bg1"/>
              </a:solidFill>
            </a:endParaRPr>
          </a:p>
        </p:txBody>
      </p:sp>
    </p:spTree>
    <p:extLst>
      <p:ext uri="{BB962C8B-B14F-4D97-AF65-F5344CB8AC3E}">
        <p14:creationId xmlns:p14="http://schemas.microsoft.com/office/powerpoint/2010/main" xmlns="" val="14451016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How are YOU extending beyond the book brand?</a:t>
            </a:r>
            <a:br>
              <a:rPr lang="en-US" sz="3200" dirty="0" smtClean="0"/>
            </a:br>
            <a:r>
              <a:rPr lang="en-US" sz="3200" dirty="0" smtClean="0"/>
              <a:t>(or how would you…)</a:t>
            </a:r>
            <a:endParaRPr lang="en-US" sz="3200" dirty="0"/>
          </a:p>
        </p:txBody>
      </p:sp>
    </p:spTree>
    <p:extLst>
      <p:ext uri="{BB962C8B-B14F-4D97-AF65-F5344CB8AC3E}">
        <p14:creationId xmlns:p14="http://schemas.microsoft.com/office/powerpoint/2010/main" xmlns="" val="14170072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How are YOU extending beyond the book brand?</a:t>
            </a:r>
            <a:br>
              <a:rPr lang="en-US" sz="2800" dirty="0"/>
            </a:br>
            <a:r>
              <a:rPr lang="en-US" sz="2800" dirty="0"/>
              <a:t>(or how would you…)</a:t>
            </a:r>
          </a:p>
        </p:txBody>
      </p:sp>
      <p:sp>
        <p:nvSpPr>
          <p:cNvPr id="3" name="Content Placeholder 2"/>
          <p:cNvSpPr>
            <a:spLocks noGrp="1"/>
          </p:cNvSpPr>
          <p:nvPr>
            <p:ph sz="quarter" idx="1"/>
          </p:nvPr>
        </p:nvSpPr>
        <p:spPr/>
        <p:txBody>
          <a:bodyPr>
            <a:normAutofit fontScale="85000" lnSpcReduction="20000"/>
          </a:bodyPr>
          <a:lstStyle/>
          <a:p>
            <a:r>
              <a:rPr lang="en-US" dirty="0" smtClean="0"/>
              <a:t>Partnering with UW Manitowoc</a:t>
            </a:r>
          </a:p>
          <a:p>
            <a:r>
              <a:rPr lang="en-US" dirty="0" smtClean="0"/>
              <a:t>Local History Alive program</a:t>
            </a:r>
          </a:p>
          <a:p>
            <a:r>
              <a:rPr lang="en-US" dirty="0" smtClean="0"/>
              <a:t>Great Decisions Partner Series-topics paired with scholars</a:t>
            </a:r>
          </a:p>
          <a:p>
            <a:r>
              <a:rPr lang="en-US" dirty="0" smtClean="0"/>
              <a:t>Learning in Retirement: present catalog classes, genealogy, videos created and then shared</a:t>
            </a:r>
          </a:p>
          <a:p>
            <a:r>
              <a:rPr lang="en-US" dirty="0" smtClean="0"/>
              <a:t>Bringing in new base of users through partnerships</a:t>
            </a:r>
          </a:p>
          <a:p>
            <a:r>
              <a:rPr lang="en-US" dirty="0" smtClean="0"/>
              <a:t>Offering library as a place/sponsor for gardening club and other orgs</a:t>
            </a:r>
          </a:p>
          <a:p>
            <a:r>
              <a:rPr lang="en-US" dirty="0" smtClean="0"/>
              <a:t>Use of social media to promote partnerships</a:t>
            </a:r>
          </a:p>
          <a:p>
            <a:r>
              <a:rPr lang="en-US" dirty="0" smtClean="0"/>
              <a:t>Toy library: for check out </a:t>
            </a:r>
          </a:p>
          <a:p>
            <a:r>
              <a:rPr lang="en-US" smtClean="0"/>
              <a:t>Watt Meters</a:t>
            </a:r>
            <a:endParaRPr lang="en-US" dirty="0"/>
          </a:p>
        </p:txBody>
      </p:sp>
    </p:spTree>
    <p:extLst>
      <p:ext uri="{BB962C8B-B14F-4D97-AF65-F5344CB8AC3E}">
        <p14:creationId xmlns:p14="http://schemas.microsoft.com/office/powerpoint/2010/main" xmlns="" val="2537903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321552" cy="990600"/>
          </a:xfrm>
        </p:spPr>
        <p:txBody>
          <a:bodyPr>
            <a:normAutofit fontScale="90000"/>
          </a:bodyPr>
          <a:lstStyle/>
          <a:p>
            <a:r>
              <a:rPr lang="en-US" i="1" dirty="0" smtClean="0">
                <a:latin typeface="+mn-lt"/>
              </a:rPr>
              <a:t>Physical circulation</a:t>
            </a:r>
            <a:br>
              <a:rPr lang="en-US" i="1" dirty="0" smtClean="0">
                <a:latin typeface="+mn-lt"/>
              </a:rPr>
            </a:br>
            <a:endParaRPr lang="en-US" dirty="0">
              <a:latin typeface="+mn-lt"/>
            </a:endParaRPr>
          </a:p>
        </p:txBody>
      </p:sp>
      <p:graphicFrame>
        <p:nvGraphicFramePr>
          <p:cNvPr id="5" name="Chart 4"/>
          <p:cNvGraphicFramePr>
            <a:graphicFrameLocks/>
          </p:cNvGraphicFramePr>
          <p:nvPr>
            <p:extLst>
              <p:ext uri="{D42A27DB-BD31-4B8C-83A1-F6EECF244321}">
                <p14:modId xmlns:p14="http://schemas.microsoft.com/office/powerpoint/2010/main" xmlns="" val="4255624704"/>
              </p:ext>
            </p:extLst>
          </p:nvPr>
        </p:nvGraphicFramePr>
        <p:xfrm>
          <a:off x="381000" y="1752600"/>
          <a:ext cx="79248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614023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 to consider….</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What </a:t>
            </a:r>
            <a:r>
              <a:rPr lang="en-US" dirty="0"/>
              <a:t>is the cost of doing it?  (in time and money and in lost opportunities and </a:t>
            </a:r>
            <a:r>
              <a:rPr lang="en-US" dirty="0" smtClean="0"/>
              <a:t>reputation)</a:t>
            </a:r>
            <a:br>
              <a:rPr lang="en-US" dirty="0" smtClean="0"/>
            </a:br>
            <a:endParaRPr lang="en-US" dirty="0" smtClean="0"/>
          </a:p>
          <a:p>
            <a:r>
              <a:rPr lang="en-US" dirty="0" smtClean="0"/>
              <a:t>What </a:t>
            </a:r>
            <a:r>
              <a:rPr lang="en-US" dirty="0"/>
              <a:t>is the cost of NOT doing it?  (in time and money and lost opportunities and </a:t>
            </a:r>
            <a:r>
              <a:rPr lang="en-US" dirty="0" smtClean="0"/>
              <a:t>reputation)</a:t>
            </a:r>
            <a:br>
              <a:rPr lang="en-US" dirty="0" smtClean="0"/>
            </a:br>
            <a:endParaRPr lang="en-US" dirty="0" smtClean="0"/>
          </a:p>
          <a:p>
            <a:r>
              <a:rPr lang="en-US" dirty="0" smtClean="0"/>
              <a:t>Do </a:t>
            </a:r>
            <a:r>
              <a:rPr lang="en-US" dirty="0"/>
              <a:t>YOU need to do it? (or can someone else – in the community?  At a consortium level</a:t>
            </a:r>
            <a:r>
              <a:rPr lang="en-US" dirty="0" smtClean="0"/>
              <a:t>?)</a:t>
            </a:r>
            <a:br>
              <a:rPr lang="en-US" dirty="0" smtClean="0"/>
            </a:br>
            <a:endParaRPr lang="en-US" dirty="0" smtClean="0"/>
          </a:p>
          <a:p>
            <a:r>
              <a:rPr lang="en-US" dirty="0" smtClean="0"/>
              <a:t>What </a:t>
            </a:r>
            <a:r>
              <a:rPr lang="en-US" dirty="0"/>
              <a:t>are the partnership </a:t>
            </a:r>
            <a:r>
              <a:rPr lang="en-US" dirty="0" smtClean="0"/>
              <a:t>opportunities?</a:t>
            </a:r>
            <a:br>
              <a:rPr lang="en-US" dirty="0" smtClean="0"/>
            </a:br>
            <a:endParaRPr lang="en-US" dirty="0" smtClean="0"/>
          </a:p>
          <a:p>
            <a:r>
              <a:rPr lang="en-US" dirty="0" smtClean="0"/>
              <a:t>Does </a:t>
            </a:r>
            <a:r>
              <a:rPr lang="en-US" dirty="0"/>
              <a:t>it advance your mission? </a:t>
            </a:r>
          </a:p>
          <a:p>
            <a:endParaRPr lang="en-US" dirty="0"/>
          </a:p>
        </p:txBody>
      </p:sp>
    </p:spTree>
    <p:extLst>
      <p:ext uri="{BB962C8B-B14F-4D97-AF65-F5344CB8AC3E}">
        <p14:creationId xmlns:p14="http://schemas.microsoft.com/office/powerpoint/2010/main" xmlns="" val="11490184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Further Reading </a:t>
            </a:r>
            <a:endParaRPr lang="en-US" i="1" dirty="0"/>
          </a:p>
        </p:txBody>
      </p:sp>
      <p:sp>
        <p:nvSpPr>
          <p:cNvPr id="3" name="Content Placeholder 2"/>
          <p:cNvSpPr>
            <a:spLocks noGrp="1"/>
          </p:cNvSpPr>
          <p:nvPr>
            <p:ph sz="quarter" idx="1"/>
          </p:nvPr>
        </p:nvSpPr>
        <p:spPr>
          <a:xfrm>
            <a:off x="457200" y="1295400"/>
            <a:ext cx="8229600" cy="4953000"/>
          </a:xfrm>
        </p:spPr>
        <p:txBody>
          <a:bodyPr>
            <a:normAutofit fontScale="85000" lnSpcReduction="10000"/>
          </a:bodyPr>
          <a:lstStyle/>
          <a:p>
            <a:endParaRPr lang="en-US" sz="2400" dirty="0" smtClean="0"/>
          </a:p>
          <a:p>
            <a:r>
              <a:rPr lang="en-US" sz="2400" dirty="0" smtClean="0"/>
              <a:t>Pew Internet Report: Libraries, Patrons and E-Books </a:t>
            </a:r>
            <a:r>
              <a:rPr lang="en-US" sz="2400" dirty="0" smtClean="0">
                <a:hlinkClick r:id="rId3"/>
              </a:rPr>
              <a:t>http://libraries.pewinternet.org/2012/06/22/libraries-patrons-and-e-books/</a:t>
            </a:r>
            <a:endParaRPr lang="en-US" sz="2400" dirty="0"/>
          </a:p>
          <a:p>
            <a:r>
              <a:rPr lang="en-US" sz="2400" dirty="0" smtClean="0"/>
              <a:t>Pew Internet Report: The Rise of e-Reading</a:t>
            </a:r>
            <a:br>
              <a:rPr lang="en-US" sz="2400" dirty="0" smtClean="0"/>
            </a:br>
            <a:r>
              <a:rPr lang="en-US" sz="2400" dirty="0" smtClean="0">
                <a:hlinkClick r:id="rId4"/>
              </a:rPr>
              <a:t>http://libraries.pewinternet.org/2012/04/04/the-rise-of-e-reading/</a:t>
            </a:r>
            <a:r>
              <a:rPr lang="en-US" sz="2400" b="1" dirty="0" smtClean="0"/>
              <a:t/>
            </a:r>
            <a:br>
              <a:rPr lang="en-US" sz="2400" b="1" dirty="0" smtClean="0"/>
            </a:br>
            <a:endParaRPr lang="en-US" sz="2400" b="1" dirty="0" smtClean="0"/>
          </a:p>
          <a:p>
            <a:r>
              <a:rPr lang="en-US" sz="2400" dirty="0" smtClean="0"/>
              <a:t>Presentation of Pew report “Library Services in the Digital Age” to ALA: </a:t>
            </a:r>
            <a:r>
              <a:rPr lang="en-US" sz="2400" dirty="0">
                <a:hlinkClick r:id="rId5"/>
              </a:rPr>
              <a:t>http://www.pewinternet.org/~/media//</a:t>
            </a:r>
            <a:r>
              <a:rPr lang="en-US" sz="2400" dirty="0" smtClean="0">
                <a:hlinkClick r:id="rId5"/>
              </a:rPr>
              <a:t>Files/Presentations/2013/Greatest%20hits%20libraries_ALA%20legislative%20action%20day_PDF.pdf</a:t>
            </a:r>
            <a:r>
              <a:rPr lang="en-US" sz="2400" dirty="0" smtClean="0"/>
              <a:t/>
            </a:r>
            <a:br>
              <a:rPr lang="en-US" sz="2400" dirty="0" smtClean="0"/>
            </a:br>
            <a:endParaRPr lang="en-US" sz="2400" dirty="0" smtClean="0"/>
          </a:p>
          <a:p>
            <a:r>
              <a:rPr lang="en-US" sz="2400" dirty="0" smtClean="0"/>
              <a:t>What is the Role of Libraries in the Age of Ebooks? </a:t>
            </a:r>
            <a:r>
              <a:rPr lang="en-US" sz="2400" dirty="0" smtClean="0">
                <a:hlinkClick r:id="rId6"/>
              </a:rPr>
              <a:t>http://www.pbs.org/mediashift/2012/05/what-is-the-role-of-libraries-in-the-age-of-e-books-and-digital-information122.html</a:t>
            </a:r>
            <a:endParaRPr lang="en-US" sz="2400" dirty="0" smtClean="0"/>
          </a:p>
          <a:p>
            <a:endParaRPr lang="en-US" sz="2400" dirty="0" smtClean="0"/>
          </a:p>
          <a:p>
            <a:pPr lvl="1">
              <a:buNone/>
            </a:pPr>
            <a:endParaRPr lang="en-US" sz="2000" dirty="0" smtClean="0"/>
          </a:p>
          <a:p>
            <a:pPr>
              <a:buClr>
                <a:schemeClr val="bg1"/>
              </a:buClr>
              <a:buNone/>
            </a:pPr>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Further </a:t>
            </a:r>
            <a:r>
              <a:rPr lang="en-US" i="1" dirty="0" err="1" smtClean="0"/>
              <a:t>Further</a:t>
            </a:r>
            <a:r>
              <a:rPr lang="en-US" i="1" dirty="0" smtClean="0"/>
              <a:t> Reading </a:t>
            </a:r>
            <a:endParaRPr lang="en-US" i="1" dirty="0"/>
          </a:p>
        </p:txBody>
      </p:sp>
      <p:sp>
        <p:nvSpPr>
          <p:cNvPr id="3" name="Content Placeholder 2"/>
          <p:cNvSpPr>
            <a:spLocks noGrp="1"/>
          </p:cNvSpPr>
          <p:nvPr>
            <p:ph sz="quarter" idx="1"/>
          </p:nvPr>
        </p:nvSpPr>
        <p:spPr>
          <a:xfrm>
            <a:off x="457200" y="1524000"/>
            <a:ext cx="8229600" cy="5562600"/>
          </a:xfrm>
        </p:spPr>
        <p:txBody>
          <a:bodyPr>
            <a:normAutofit fontScale="92500" lnSpcReduction="10000"/>
          </a:bodyPr>
          <a:lstStyle/>
          <a:p>
            <a:pPr fontAlgn="base"/>
            <a:r>
              <a:rPr lang="en-US" sz="2400" dirty="0" smtClean="0"/>
              <a:t>Two things prompted by a new website: space as a service and full library discovery</a:t>
            </a:r>
            <a:r>
              <a:rPr lang="en-US" sz="2400" b="1" dirty="0" smtClean="0"/>
              <a:t/>
            </a:r>
            <a:br>
              <a:rPr lang="en-US" sz="2400" b="1" dirty="0" smtClean="0"/>
            </a:br>
            <a:r>
              <a:rPr lang="en-US" sz="2400" dirty="0" smtClean="0">
                <a:hlinkClick r:id="rId3"/>
              </a:rPr>
              <a:t>http://orweblog.oclc.org/archives/002202.html</a:t>
            </a:r>
            <a:r>
              <a:rPr lang="en-US" sz="2400" dirty="0" smtClean="0"/>
              <a:t/>
            </a:r>
            <a:br>
              <a:rPr lang="en-US" sz="2400" dirty="0" smtClean="0"/>
            </a:br>
            <a:endParaRPr lang="en-US" sz="2400" dirty="0" smtClean="0"/>
          </a:p>
          <a:p>
            <a:pPr fontAlgn="base"/>
            <a:r>
              <a:rPr lang="en-US" sz="2400" dirty="0" smtClean="0"/>
              <a:t>OECD (2012), “E-books: Developments and Policy Considerations”, OECD Digital Economy Papers, No. 208, OECD Publishing.</a:t>
            </a:r>
            <a:br>
              <a:rPr lang="en-US" sz="2400" dirty="0" smtClean="0"/>
            </a:br>
            <a:r>
              <a:rPr lang="en-US" sz="2400" dirty="0" smtClean="0">
                <a:hlinkClick r:id="rId4"/>
              </a:rPr>
              <a:t>http://dx.doi.org/10.1787/5k912zxg5svh-en</a:t>
            </a:r>
            <a:endParaRPr lang="en-US" sz="2400" dirty="0" smtClean="0"/>
          </a:p>
          <a:p>
            <a:pPr fontAlgn="base">
              <a:buNone/>
            </a:pPr>
            <a:endParaRPr lang="en-US" sz="2400" dirty="0" smtClean="0"/>
          </a:p>
          <a:p>
            <a:r>
              <a:rPr lang="en-US" sz="2400" dirty="0" smtClean="0"/>
              <a:t>ALA's New "</a:t>
            </a:r>
            <a:r>
              <a:rPr lang="en-US" sz="2400" dirty="0" err="1" smtClean="0"/>
              <a:t>Ebooks</a:t>
            </a:r>
            <a:r>
              <a:rPr lang="en-US" sz="2400" dirty="0" smtClean="0"/>
              <a:t> &amp; Digital Content" Site</a:t>
            </a:r>
            <a:r>
              <a:rPr lang="en-US" sz="2400" b="1" dirty="0" smtClean="0"/>
              <a:t/>
            </a:r>
            <a:br>
              <a:rPr lang="en-US" sz="2400" b="1" dirty="0" smtClean="0"/>
            </a:br>
            <a:r>
              <a:rPr lang="en-US" sz="2400" dirty="0" smtClean="0">
                <a:hlinkClick r:id="rId5"/>
              </a:rPr>
              <a:t>http://www.ala.org/transforminglibraries/ebooks-digital-content</a:t>
            </a:r>
            <a:endParaRPr lang="en-US" sz="2400" dirty="0" smtClean="0"/>
          </a:p>
          <a:p>
            <a:endParaRPr lang="en-US" sz="2400" dirty="0"/>
          </a:p>
          <a:p>
            <a:r>
              <a:rPr lang="en-US" sz="2400" dirty="0" smtClean="0"/>
              <a:t>Tablets trump smartphones in global website traffic: </a:t>
            </a:r>
            <a:r>
              <a:rPr lang="en-US" sz="2400" dirty="0">
                <a:hlinkClick r:id="rId6"/>
              </a:rPr>
              <a:t>http://blogs.adobe.com/digitalmarketing/digital-index/tablets-trump-smartphones-in-global-website-traffic/?utm_source=WhatCountsEmail&amp;utm_medium=OCLC%20Abstracts%20Test%20Group%203&amp;utm_campaign=OCLC%20Abstracts</a:t>
            </a:r>
            <a:endParaRPr lang="en-US" sz="2400" dirty="0" smtClean="0"/>
          </a:p>
          <a:p>
            <a:endParaRPr lang="en-US" sz="2400" dirty="0" smtClean="0"/>
          </a:p>
          <a:p>
            <a:pPr lvl="1">
              <a:buNone/>
            </a:pPr>
            <a:endParaRPr lang="en-US" sz="2000" dirty="0" smtClean="0"/>
          </a:p>
          <a:p>
            <a:pPr>
              <a:buClr>
                <a:schemeClr val="bg1"/>
              </a:buClr>
              <a:buNone/>
            </a:pPr>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Further </a:t>
            </a:r>
            <a:r>
              <a:rPr lang="en-US" i="1" dirty="0" err="1" smtClean="0"/>
              <a:t>Further</a:t>
            </a:r>
            <a:r>
              <a:rPr lang="en-US" i="1" dirty="0" smtClean="0"/>
              <a:t> </a:t>
            </a:r>
            <a:r>
              <a:rPr lang="en-US" i="1" dirty="0" err="1" smtClean="0"/>
              <a:t>Further</a:t>
            </a:r>
            <a:r>
              <a:rPr lang="en-US" i="1" dirty="0" smtClean="0"/>
              <a:t> Reading </a:t>
            </a:r>
            <a:endParaRPr lang="en-US" i="1" dirty="0"/>
          </a:p>
        </p:txBody>
      </p:sp>
      <p:sp>
        <p:nvSpPr>
          <p:cNvPr id="3" name="Content Placeholder 2"/>
          <p:cNvSpPr>
            <a:spLocks noGrp="1"/>
          </p:cNvSpPr>
          <p:nvPr>
            <p:ph sz="quarter" idx="1"/>
          </p:nvPr>
        </p:nvSpPr>
        <p:spPr>
          <a:xfrm>
            <a:off x="457200" y="1295400"/>
            <a:ext cx="8229600" cy="5562600"/>
          </a:xfrm>
        </p:spPr>
        <p:txBody>
          <a:bodyPr>
            <a:normAutofit/>
          </a:bodyPr>
          <a:lstStyle/>
          <a:p>
            <a:endParaRPr lang="en-US" sz="2400" dirty="0" smtClean="0"/>
          </a:p>
          <a:p>
            <a:pPr>
              <a:buNone/>
            </a:pPr>
            <a:r>
              <a:rPr lang="en-US" sz="2000" dirty="0" smtClean="0"/>
              <a:t>Pew Internet: Mobile {January 2013 update}</a:t>
            </a:r>
            <a:br>
              <a:rPr lang="en-US" sz="2000" dirty="0" smtClean="0"/>
            </a:br>
            <a:r>
              <a:rPr lang="en-US" sz="2000" dirty="0" smtClean="0">
                <a:hlinkClick r:id="rId3"/>
              </a:rPr>
              <a:t>http</a:t>
            </a:r>
            <a:r>
              <a:rPr lang="en-US" sz="2000" dirty="0">
                <a:hlinkClick r:id="rId3"/>
              </a:rPr>
              <a:t>://</a:t>
            </a:r>
            <a:r>
              <a:rPr lang="en-US" sz="2000" dirty="0" smtClean="0">
                <a:hlinkClick r:id="rId3"/>
              </a:rPr>
              <a:t>pewinternet.org/Commentary/2012/February/Pew-Internet-Mobile.aspx</a:t>
            </a:r>
            <a:r>
              <a:rPr lang="en-US" sz="2000" dirty="0" smtClean="0"/>
              <a:t/>
            </a:r>
            <a:br>
              <a:rPr lang="en-US" sz="2000" dirty="0" smtClean="0"/>
            </a:br>
            <a:r>
              <a:rPr lang="en-US" sz="2000" dirty="0" smtClean="0"/>
              <a:t>Pew </a:t>
            </a:r>
            <a:r>
              <a:rPr lang="en-US" sz="2000" dirty="0" err="1" smtClean="0"/>
              <a:t>Ebook</a:t>
            </a:r>
            <a:r>
              <a:rPr lang="en-US" sz="2000" dirty="0" smtClean="0"/>
              <a:t> reading article: </a:t>
            </a:r>
            <a:r>
              <a:rPr lang="en-US" sz="2000" dirty="0">
                <a:hlinkClick r:id="rId4"/>
              </a:rPr>
              <a:t>http://libraries.pewinternet.org/2012/12/27/e-book-reading-jumps-print-book-reading-declines</a:t>
            </a:r>
            <a:r>
              <a:rPr lang="en-US" sz="2000" dirty="0" smtClean="0">
                <a:hlinkClick r:id="rId4"/>
              </a:rPr>
              <a:t>/</a:t>
            </a:r>
            <a:endParaRPr lang="en-US" sz="2000" dirty="0" smtClean="0"/>
          </a:p>
          <a:p>
            <a:r>
              <a:rPr lang="en-US" sz="2000" dirty="0" err="1" smtClean="0"/>
              <a:t>Ebooks</a:t>
            </a:r>
            <a:r>
              <a:rPr lang="en-US" sz="2000" dirty="0" smtClean="0"/>
              <a:t> in 2013: Promises Broken, Promises Kept, and Faustian Bargains, by Clifford Lynch </a:t>
            </a:r>
            <a:r>
              <a:rPr lang="en-US" sz="2000" dirty="0" smtClean="0">
                <a:hlinkClick r:id="rId5"/>
              </a:rPr>
              <a:t>http://viewer.zmags.com/publication/7d9e3366</a:t>
            </a:r>
            <a:endParaRPr lang="en-US" sz="2000" dirty="0" smtClean="0"/>
          </a:p>
          <a:p>
            <a:r>
              <a:rPr lang="en-US" sz="2000" dirty="0" smtClean="0"/>
              <a:t>How Libraries Can Launch Community Publishing Initiatives with Self-Published Books by Mark Coker  </a:t>
            </a:r>
            <a:r>
              <a:rPr lang="en-US" sz="2000" dirty="0" smtClean="0">
                <a:hlinkClick r:id="rId6"/>
              </a:rPr>
              <a:t>http://www.slideshare.net/Smashwords/how-libraries-can-launch-community-publishing-initiatives-with-selfpublished-ebooks</a:t>
            </a:r>
            <a:endParaRPr lang="en-US" sz="2000" dirty="0" smtClean="0"/>
          </a:p>
          <a:p>
            <a:endParaRPr lang="en-US" sz="2000" dirty="0" smtClean="0"/>
          </a:p>
          <a:p>
            <a:pPr>
              <a:buClr>
                <a:schemeClr val="bg1"/>
              </a:buClr>
              <a:buNone/>
            </a:pPr>
            <a:endParaRPr lang="en-US" sz="2000" dirty="0" smtClean="0"/>
          </a:p>
          <a:p>
            <a:endParaRPr lang="en-US" sz="2000" dirty="0" smtClean="0"/>
          </a:p>
        </p:txBody>
      </p:sp>
    </p:spTree>
    <p:extLst>
      <p:ext uri="{BB962C8B-B14F-4D97-AF65-F5344CB8AC3E}">
        <p14:creationId xmlns:p14="http://schemas.microsoft.com/office/powerpoint/2010/main" xmlns="" val="32683487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Thanks!</a:t>
            </a:r>
            <a:endParaRPr lang="en-US" dirty="0"/>
          </a:p>
        </p:txBody>
      </p:sp>
      <p:sp>
        <p:nvSpPr>
          <p:cNvPr id="4" name="Title 1"/>
          <p:cNvSpPr txBox="1">
            <a:spLocks/>
          </p:cNvSpPr>
          <p:nvPr/>
        </p:nvSpPr>
        <p:spPr>
          <a:xfrm>
            <a:off x="685800" y="2538663"/>
            <a:ext cx="8229600" cy="6096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i="1" dirty="0" smtClean="0">
                <a:solidFill>
                  <a:schemeClr val="tx1"/>
                </a:solidFill>
              </a:rPr>
              <a:t>Sara Gold: sgold@wils.wisc.edu</a:t>
            </a:r>
            <a:endParaRPr lang="en-US" dirty="0">
              <a:solidFill>
                <a:schemeClr val="tx1"/>
              </a:solidFill>
            </a:endParaRPr>
          </a:p>
        </p:txBody>
      </p:sp>
      <p:sp>
        <p:nvSpPr>
          <p:cNvPr id="5" name="Title 1"/>
          <p:cNvSpPr txBox="1">
            <a:spLocks/>
          </p:cNvSpPr>
          <p:nvPr/>
        </p:nvSpPr>
        <p:spPr>
          <a:xfrm>
            <a:off x="685800" y="3657600"/>
            <a:ext cx="8229600" cy="6096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i="1" dirty="0" smtClean="0">
                <a:solidFill>
                  <a:schemeClr val="tx1"/>
                </a:solidFill>
              </a:rPr>
              <a:t>Stef Morrill:  smorrill@wils.org</a:t>
            </a:r>
            <a:endParaRPr lang="en-US" dirty="0">
              <a:solidFill>
                <a:schemeClr val="tx1"/>
              </a:solidFill>
            </a:endParaRPr>
          </a:p>
        </p:txBody>
      </p:sp>
    </p:spTree>
    <p:extLst>
      <p:ext uri="{BB962C8B-B14F-4D97-AF65-F5344CB8AC3E}">
        <p14:creationId xmlns:p14="http://schemas.microsoft.com/office/powerpoint/2010/main" xmlns="" val="4033378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O</a:t>
            </a:r>
            <a:r>
              <a:rPr lang="en-US" i="1" dirty="0" smtClean="0"/>
              <a:t>pen hours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xmlns="" val="3005837206"/>
              </p:ext>
            </p:extLst>
          </p:nvPr>
        </p:nvGraphicFramePr>
        <p:xfrm>
          <a:off x="1219200" y="1676400"/>
          <a:ext cx="6705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09036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Library Visits &amp; ???</a:t>
            </a:r>
            <a:endParaRPr lang="en-US" dirty="0"/>
          </a:p>
        </p:txBody>
      </p:sp>
      <p:sp>
        <p:nvSpPr>
          <p:cNvPr id="4" name="Text Placeholder 3"/>
          <p:cNvSpPr>
            <a:spLocks noGrp="1"/>
          </p:cNvSpPr>
          <p:nvPr>
            <p:ph type="body" sz="quarter" idx="1"/>
          </p:nvPr>
        </p:nvSpPr>
        <p:spPr/>
        <p:txBody>
          <a:bodyPr/>
          <a:lstStyle/>
          <a:p>
            <a:r>
              <a:rPr lang="en-US" dirty="0" smtClean="0"/>
              <a:t>Library Visits</a:t>
            </a:r>
            <a:endParaRPr lang="en-US" dirty="0"/>
          </a:p>
        </p:txBody>
      </p:sp>
      <p:sp>
        <p:nvSpPr>
          <p:cNvPr id="15" name="Text Placeholder 14"/>
          <p:cNvSpPr>
            <a:spLocks noGrp="1"/>
          </p:cNvSpPr>
          <p:nvPr>
            <p:ph type="body" sz="quarter" idx="3"/>
          </p:nvPr>
        </p:nvSpPr>
        <p:spPr/>
        <p:txBody>
          <a:bodyPr/>
          <a:lstStyle/>
          <a:p>
            <a:r>
              <a:rPr lang="en-US" dirty="0" smtClean="0"/>
              <a:t>????</a:t>
            </a:r>
            <a:endParaRPr lang="en-US" dirty="0"/>
          </a:p>
        </p:txBody>
      </p:sp>
      <p:graphicFrame>
        <p:nvGraphicFramePr>
          <p:cNvPr id="17" name="Content Placeholder 16"/>
          <p:cNvGraphicFramePr>
            <a:graphicFrameLocks noGrp="1"/>
          </p:cNvGraphicFramePr>
          <p:nvPr>
            <p:ph sz="quarter" idx="2"/>
          </p:nvPr>
        </p:nvGraphicFramePr>
        <p:xfrm>
          <a:off x="609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quarter" idx="4"/>
            <p:extLst>
              <p:ext uri="{D42A27DB-BD31-4B8C-83A1-F6EECF244321}">
                <p14:modId xmlns:p14="http://schemas.microsoft.com/office/powerpoint/2010/main" xmlns="" val="1971178174"/>
              </p:ext>
            </p:extLst>
          </p:nvPr>
        </p:nvGraphicFramePr>
        <p:xfrm>
          <a:off x="4800600" y="2438400"/>
          <a:ext cx="3886200" cy="2819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8270001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14497</TotalTime>
  <Words>4584</Words>
  <Application>Microsoft Office PowerPoint</Application>
  <PresentationFormat>On-screen Show (4:3)</PresentationFormat>
  <Paragraphs>679</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Median</vt:lpstr>
      <vt:lpstr>Balancing at the digital tipping point  </vt:lpstr>
      <vt:lpstr>“Now that there are e-books...  People won’t need libraries any more”</vt:lpstr>
      <vt:lpstr>What is the library brand?</vt:lpstr>
      <vt:lpstr>Physical Library Trends</vt:lpstr>
      <vt:lpstr>Preliminary 2012 numbers</vt:lpstr>
      <vt:lpstr>Library Visits</vt:lpstr>
      <vt:lpstr>Physical circulation </vt:lpstr>
      <vt:lpstr>Open hours</vt:lpstr>
      <vt:lpstr>Library Visits &amp; ???</vt:lpstr>
      <vt:lpstr>Mobile Trends</vt:lpstr>
      <vt:lpstr>87%</vt:lpstr>
      <vt:lpstr>Slide 12</vt:lpstr>
      <vt:lpstr>What did you do in the last 30 days? (All cellphone owners)</vt:lpstr>
      <vt:lpstr>Tablets vs Smartphones </vt:lpstr>
      <vt:lpstr>Slide 15</vt:lpstr>
      <vt:lpstr>Slide 16</vt:lpstr>
      <vt:lpstr>E-reading device distribution</vt:lpstr>
      <vt:lpstr>Mobile users of library services</vt:lpstr>
      <vt:lpstr>Extending the book brand</vt:lpstr>
      <vt:lpstr>75%</vt:lpstr>
      <vt:lpstr>Percentage of American Adults who read an ebook in the past 12 months</vt:lpstr>
      <vt:lpstr>12%</vt:lpstr>
      <vt:lpstr>Slide 23</vt:lpstr>
      <vt:lpstr>WPLC digital library</vt:lpstr>
      <vt:lpstr>OverDrive circulation </vt:lpstr>
      <vt:lpstr>OverDrive and total circulation </vt:lpstr>
      <vt:lpstr>Formats in OverDrive &amp; Circulation</vt:lpstr>
      <vt:lpstr>Plethora of Content Providers </vt:lpstr>
      <vt:lpstr>Open Content Projects </vt:lpstr>
      <vt:lpstr> Libraries as Publishers  </vt:lpstr>
      <vt:lpstr>PDA in Libraries </vt:lpstr>
      <vt:lpstr>Change in physical spaces </vt:lpstr>
      <vt:lpstr>Challenges to extending the book brand</vt:lpstr>
      <vt:lpstr>Not all of the 6 major publishers will sell to libraries….consortia </vt:lpstr>
      <vt:lpstr> Looking for content </vt:lpstr>
      <vt:lpstr> Government Intervention </vt:lpstr>
      <vt:lpstr>Slide 37</vt:lpstr>
      <vt:lpstr>Slide 38</vt:lpstr>
      <vt:lpstr>The 800 lb Gorilla </vt:lpstr>
      <vt:lpstr>Slide 40</vt:lpstr>
      <vt:lpstr>Slide 41</vt:lpstr>
      <vt:lpstr>Lownership </vt:lpstr>
      <vt:lpstr>Underserved </vt:lpstr>
      <vt:lpstr>Donations &amp; sharing</vt:lpstr>
      <vt:lpstr>Impact on resource sharing</vt:lpstr>
      <vt:lpstr>Frustrations with the products</vt:lpstr>
      <vt:lpstr>          57%</vt:lpstr>
      <vt:lpstr>Distraction!</vt:lpstr>
      <vt:lpstr>Impact on staffing &amp; training</vt:lpstr>
      <vt:lpstr>How are YOU extending the book brand? (or how would you…)</vt:lpstr>
      <vt:lpstr>How are YOU extending the book brand? (or how would you…)</vt:lpstr>
      <vt:lpstr>Extending BEYOND the book brand</vt:lpstr>
      <vt:lpstr>Pooling resources…</vt:lpstr>
      <vt:lpstr>Changes in physical space</vt:lpstr>
      <vt:lpstr>Full library discovery (cont.)</vt:lpstr>
      <vt:lpstr>Two facts to consider</vt:lpstr>
      <vt:lpstr>If you build it, will they come?</vt:lpstr>
      <vt:lpstr>Changing technology in the library</vt:lpstr>
      <vt:lpstr>A little more changing tech…</vt:lpstr>
      <vt:lpstr>Slide 60</vt:lpstr>
      <vt:lpstr>Slide 61</vt:lpstr>
      <vt:lpstr>Program attendance </vt:lpstr>
      <vt:lpstr>An example:  La Crosse Seed Library</vt:lpstr>
      <vt:lpstr>Idea Store…</vt:lpstr>
      <vt:lpstr>Partnerships &amp; education…..</vt:lpstr>
      <vt:lpstr>An example of a partnership….</vt:lpstr>
      <vt:lpstr>Impact on information-seeking and reading behaviors</vt:lpstr>
      <vt:lpstr>How are YOU extending beyond the book brand? (or how would you…)</vt:lpstr>
      <vt:lpstr>How are YOU extending beyond the book brand? (or how would you…)</vt:lpstr>
      <vt:lpstr>Some questions to consider….</vt:lpstr>
      <vt:lpstr>Further Reading </vt:lpstr>
      <vt:lpstr>Further Further Reading </vt:lpstr>
      <vt:lpstr>Further Further Further Reading </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at the digital tipping point :</dc:title>
  <dc:creator>Owner</dc:creator>
  <cp:lastModifiedBy>becky</cp:lastModifiedBy>
  <cp:revision>348</cp:revision>
  <dcterms:created xsi:type="dcterms:W3CDTF">2012-04-15T22:46:20Z</dcterms:created>
  <dcterms:modified xsi:type="dcterms:W3CDTF">2013-06-19T18:55:00Z</dcterms:modified>
</cp:coreProperties>
</file>